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8"/>
  </p:notesMasterIdLst>
  <p:sldIdLst>
    <p:sldId id="675" r:id="rId2"/>
    <p:sldId id="259" r:id="rId3"/>
    <p:sldId id="376" r:id="rId4"/>
    <p:sldId id="676" r:id="rId5"/>
    <p:sldId id="677" r:id="rId6"/>
    <p:sldId id="678" r:id="rId7"/>
    <p:sldId id="679" r:id="rId8"/>
    <p:sldId id="680" r:id="rId9"/>
    <p:sldId id="681" r:id="rId10"/>
    <p:sldId id="754" r:id="rId11"/>
    <p:sldId id="755" r:id="rId12"/>
    <p:sldId id="682" r:id="rId13"/>
    <p:sldId id="683" r:id="rId14"/>
    <p:sldId id="611" r:id="rId15"/>
    <p:sldId id="263" r:id="rId16"/>
    <p:sldId id="658" r:id="rId17"/>
    <p:sldId id="472" r:id="rId18"/>
    <p:sldId id="473" r:id="rId19"/>
    <p:sldId id="691" r:id="rId20"/>
    <p:sldId id="692" r:id="rId21"/>
    <p:sldId id="693" r:id="rId22"/>
    <p:sldId id="694" r:id="rId23"/>
    <p:sldId id="612" r:id="rId24"/>
    <p:sldId id="480" r:id="rId25"/>
    <p:sldId id="659" r:id="rId26"/>
    <p:sldId id="482" r:id="rId27"/>
    <p:sldId id="483" r:id="rId28"/>
    <p:sldId id="706" r:id="rId29"/>
    <p:sldId id="707" r:id="rId30"/>
    <p:sldId id="708" r:id="rId31"/>
    <p:sldId id="709" r:id="rId32"/>
    <p:sldId id="710" r:id="rId33"/>
    <p:sldId id="711" r:id="rId34"/>
    <p:sldId id="712" r:id="rId35"/>
    <p:sldId id="613" r:id="rId36"/>
    <p:sldId id="328" r:id="rId37"/>
    <p:sldId id="660" r:id="rId38"/>
    <p:sldId id="516" r:id="rId39"/>
    <p:sldId id="517" r:id="rId40"/>
    <p:sldId id="714" r:id="rId41"/>
    <p:sldId id="715" r:id="rId42"/>
    <p:sldId id="716" r:id="rId43"/>
    <p:sldId id="717" r:id="rId44"/>
    <p:sldId id="718" r:id="rId45"/>
    <p:sldId id="719" r:id="rId46"/>
    <p:sldId id="720" r:id="rId47"/>
    <p:sldId id="721" r:id="rId48"/>
    <p:sldId id="757" r:id="rId49"/>
    <p:sldId id="756" r:id="rId50"/>
    <p:sldId id="760" r:id="rId51"/>
    <p:sldId id="759" r:id="rId52"/>
    <p:sldId id="614" r:id="rId53"/>
    <p:sldId id="519" r:id="rId54"/>
    <p:sldId id="661" r:id="rId55"/>
    <p:sldId id="520" r:id="rId56"/>
    <p:sldId id="521" r:id="rId57"/>
    <p:sldId id="722" r:id="rId58"/>
    <p:sldId id="723" r:id="rId59"/>
    <p:sldId id="724" r:id="rId60"/>
    <p:sldId id="725" r:id="rId61"/>
    <p:sldId id="726" r:id="rId62"/>
    <p:sldId id="727" r:id="rId63"/>
    <p:sldId id="728" r:id="rId64"/>
    <p:sldId id="729" r:id="rId65"/>
    <p:sldId id="730" r:id="rId66"/>
    <p:sldId id="731" r:id="rId67"/>
    <p:sldId id="762" r:id="rId68"/>
    <p:sldId id="761" r:id="rId69"/>
    <p:sldId id="765" r:id="rId70"/>
    <p:sldId id="764" r:id="rId71"/>
    <p:sldId id="767" r:id="rId72"/>
    <p:sldId id="766" r:id="rId73"/>
    <p:sldId id="615" r:id="rId74"/>
    <p:sldId id="522" r:id="rId75"/>
    <p:sldId id="662" r:id="rId76"/>
    <p:sldId id="537" r:id="rId77"/>
    <p:sldId id="732" r:id="rId78"/>
    <p:sldId id="733" r:id="rId79"/>
    <p:sldId id="734" r:id="rId80"/>
    <p:sldId id="735" r:id="rId81"/>
    <p:sldId id="616" r:id="rId82"/>
    <p:sldId id="550" r:id="rId83"/>
    <p:sldId id="663" r:id="rId84"/>
    <p:sldId id="742" r:id="rId85"/>
    <p:sldId id="772" r:id="rId86"/>
    <p:sldId id="743" r:id="rId87"/>
    <p:sldId id="744" r:id="rId88"/>
    <p:sldId id="750" r:id="rId89"/>
    <p:sldId id="751" r:id="rId90"/>
    <p:sldId id="753" r:id="rId91"/>
    <p:sldId id="665" r:id="rId92"/>
    <p:sldId id="667" r:id="rId93"/>
    <p:sldId id="669" r:id="rId94"/>
    <p:sldId id="671" r:id="rId95"/>
    <p:sldId id="620" r:id="rId96"/>
    <p:sldId id="629" r:id="rId97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6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57CAD-36C8-4854-BD3F-65E508A46BDC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2E79E-63F0-4155-89C0-5F8906BAE993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8365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B092D-9239-4881-9BB5-66DC365400D7}" type="datetimeFigureOut">
              <a:rPr lang="lt-LT" smtClean="0"/>
              <a:pPr/>
              <a:t>2021-05-28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4203-5E07-454A-ACA4-740F7FA21E7B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88840"/>
            <a:ext cx="7920880" cy="4680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Pavadinimas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„Saulės“ gimnazijos</a:t>
            </a:r>
            <a:b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MOKSLO ŠLOVĖS GALERIJA </a:t>
            </a:r>
            <a:b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m. </a:t>
            </a:r>
            <a:br>
              <a:rPr lang="lt-LT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3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568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2C77D00C-9FCE-48C1-8DEB-48FF842666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9273578"/>
              </p:ext>
            </p:extLst>
          </p:nvPr>
        </p:nvGraphicFramePr>
        <p:xfrm>
          <a:off x="1" y="846138"/>
          <a:ext cx="9143999" cy="60118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363257893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291480032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498074582"/>
                    </a:ext>
                  </a:extLst>
                </a:gridCol>
              </a:tblGrid>
              <a:tr h="41308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INGRIDOS BAKUTIENĖS, matematikos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1507105"/>
                  </a:ext>
                </a:extLst>
              </a:tr>
              <a:tr h="851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Tarpmokyklinė matematinė viktorina „MMM"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Jekaterina Orlova, 3F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36109384"/>
                  </a:ext>
                </a:extLst>
              </a:tr>
              <a:tr h="41308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SIGUTĖS MEŠKAUSKIENĖS, matematikos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3724565"/>
                  </a:ext>
                </a:extLst>
              </a:tr>
              <a:tr h="12906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Gerda </a:t>
                      </a:r>
                      <a:r>
                        <a:rPr lang="lt-LT" sz="1800" b="1" dirty="0" err="1">
                          <a:effectLst/>
                        </a:rPr>
                        <a:t>Kaunietytė</a:t>
                      </a:r>
                      <a:r>
                        <a:rPr lang="lt-LT" sz="1800" b="1" dirty="0">
                          <a:effectLst/>
                        </a:rPr>
                        <a:t>, 4C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81950638"/>
                  </a:ext>
                </a:extLst>
              </a:tr>
              <a:tr h="851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miesto 69-oji matematikos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Skučaitė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Gerda </a:t>
                      </a:r>
                      <a:r>
                        <a:rPr lang="lt-LT" sz="1800" b="1" dirty="0" err="1">
                          <a:effectLst/>
                        </a:rPr>
                        <a:t>Kaunietytė</a:t>
                      </a:r>
                      <a:r>
                        <a:rPr lang="lt-LT" sz="1800" b="1" dirty="0">
                          <a:effectLst/>
                        </a:rPr>
                        <a:t>, 4C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86199455"/>
                  </a:ext>
                </a:extLst>
              </a:tr>
              <a:tr h="48754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RITOS VAIVADIENĖS, matematikos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027194"/>
                  </a:ext>
                </a:extLst>
              </a:tr>
              <a:tr h="851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69-oji Lietuvos mokinių matematikos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01258875"/>
                  </a:ext>
                </a:extLst>
              </a:tr>
              <a:tr h="851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69-oji Lietuvos mokinių matematikos olimpiada (miesto (II) etapas)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4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2417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5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25B45130-17E8-49DB-80C8-2B84B064DC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116672"/>
              </p:ext>
            </p:extLst>
          </p:nvPr>
        </p:nvGraphicFramePr>
        <p:xfrm>
          <a:off x="0" y="828761"/>
          <a:ext cx="9166248" cy="606770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7848">
                  <a:extLst>
                    <a:ext uri="{9D8B030D-6E8A-4147-A177-3AD203B41FA5}">
                      <a16:colId xmlns="" xmlns:a16="http://schemas.microsoft.com/office/drawing/2014/main" val="442383290"/>
                    </a:ext>
                  </a:extLst>
                </a:gridCol>
                <a:gridCol w="3593063">
                  <a:extLst>
                    <a:ext uri="{9D8B030D-6E8A-4147-A177-3AD203B41FA5}">
                      <a16:colId xmlns="" xmlns:a16="http://schemas.microsoft.com/office/drawing/2014/main" val="1231483328"/>
                    </a:ext>
                  </a:extLst>
                </a:gridCol>
                <a:gridCol w="1735337">
                  <a:extLst>
                    <a:ext uri="{9D8B030D-6E8A-4147-A177-3AD203B41FA5}">
                      <a16:colId xmlns="" xmlns:a16="http://schemas.microsoft.com/office/drawing/2014/main" val="3800642028"/>
                    </a:ext>
                  </a:extLst>
                </a:gridCol>
              </a:tblGrid>
              <a:tr h="23236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RITOS JONAITIENĖS, matematikos ME, ruošti mokiniai: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8976191"/>
                  </a:ext>
                </a:extLst>
              </a:tr>
              <a:tr h="97641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Kauno miesto mokymo įstaigų projektas ,,Ten kur mano namai“ kultūrinio orientavimosi konkursas ,,Kaunas inteligentijos lopšys” 9-12 kl.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Miglė </a:t>
                      </a:r>
                      <a:r>
                        <a:rPr lang="lt-LT" sz="1400" b="1" dirty="0" err="1">
                          <a:effectLst/>
                        </a:rPr>
                        <a:t>Pranckevičiūtė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Ugnė </a:t>
                      </a:r>
                      <a:r>
                        <a:rPr lang="lt-LT" sz="1400" b="1" dirty="0" err="1">
                          <a:effectLst/>
                        </a:rPr>
                        <a:t>Bačinskaitė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Neringa Budrytė,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Rugilė </a:t>
                      </a:r>
                      <a:r>
                        <a:rPr lang="lt-LT" sz="1400" b="1" dirty="0" err="1">
                          <a:effectLst/>
                        </a:rPr>
                        <a:t>Kaluževičiūtė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3 vieta</a:t>
                      </a:r>
                      <a:endParaRPr lang="en-US" sz="1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3219124973"/>
                  </a:ext>
                </a:extLst>
              </a:tr>
              <a:tr h="976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Viltė </a:t>
                      </a:r>
                      <a:r>
                        <a:rPr lang="lt-LT" sz="1400" b="1" dirty="0" err="1">
                          <a:effectLst/>
                        </a:rPr>
                        <a:t>Laužeckaitė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 err="1">
                          <a:effectLst/>
                        </a:rPr>
                        <a:t>Evita</a:t>
                      </a:r>
                      <a:r>
                        <a:rPr lang="lt-LT" sz="1400" b="1" dirty="0">
                          <a:effectLst/>
                        </a:rPr>
                        <a:t> </a:t>
                      </a:r>
                      <a:r>
                        <a:rPr lang="lt-LT" sz="1400" b="1" dirty="0" err="1">
                          <a:effectLst/>
                        </a:rPr>
                        <a:t>Azarevičiūtė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Liepa </a:t>
                      </a:r>
                      <a:r>
                        <a:rPr lang="lt-LT" sz="1400" b="1" dirty="0" err="1">
                          <a:effectLst/>
                        </a:rPr>
                        <a:t>Matilionytė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Agnietė </a:t>
                      </a:r>
                      <a:r>
                        <a:rPr lang="lt-LT" sz="1400" b="1" dirty="0" err="1">
                          <a:effectLst/>
                        </a:rPr>
                        <a:t>Žiūkaitė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2 vieta</a:t>
                      </a:r>
                      <a:endParaRPr lang="en-US" sz="1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060768451"/>
                  </a:ext>
                </a:extLst>
              </a:tr>
              <a:tr h="914798">
                <a:tc vMerge="1"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Justė Ulytė, 2E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4 vieta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2626655899"/>
                  </a:ext>
                </a:extLst>
              </a:tr>
              <a:tr h="147244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Lietuvos jaunųjų matematikų mokykla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Egidijus Sinkevičius, 4A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Kamilė </a:t>
                      </a:r>
                      <a:r>
                        <a:rPr lang="lt-LT" sz="1400" b="1" dirty="0" err="1">
                          <a:effectLst/>
                        </a:rPr>
                        <a:t>Čekanskaitė</a:t>
                      </a:r>
                      <a:r>
                        <a:rPr lang="lt-LT" sz="1400" b="1" dirty="0">
                          <a:effectLst/>
                        </a:rPr>
                        <a:t>, 4A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Baigė dvimetę LJMM.</a:t>
                      </a:r>
                      <a:endParaRPr lang="en-US" sz="1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Rekomendacija studijuoti tiksliuosius mokslus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4207127952"/>
                  </a:ext>
                </a:extLst>
              </a:tr>
              <a:tr h="480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Mantvydas Deltuva, 3C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Mokosi  dvimetėje LJMM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3128470357"/>
                  </a:ext>
                </a:extLst>
              </a:tr>
              <a:tr h="9764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Kauno miesto ugdymo įstaigų projekto ,,Ten, kur mano namai“ 9-12 kl. mokinių nuotolinio kultūrinio orientavimosi konkursas „Senamiesčio labirintai“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Rugilė </a:t>
                      </a:r>
                      <a:r>
                        <a:rPr lang="lt-LT" sz="1400" b="1" dirty="0" err="1">
                          <a:effectLst/>
                        </a:rPr>
                        <a:t>Kaluževičiūtė</a:t>
                      </a:r>
                      <a:r>
                        <a:rPr lang="lt-LT" sz="1400" b="1" dirty="0">
                          <a:effectLst/>
                        </a:rPr>
                        <a:t>, 3B   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Neringa Budrytė, 3B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Ugnė </a:t>
                      </a:r>
                      <a:r>
                        <a:rPr lang="lt-LT" sz="1400" b="1" dirty="0" err="1">
                          <a:effectLst/>
                        </a:rPr>
                        <a:t>Bačinskaitė</a:t>
                      </a:r>
                      <a:r>
                        <a:rPr lang="lt-LT" sz="1400" b="1" dirty="0">
                          <a:effectLst/>
                        </a:rPr>
                        <a:t>, 3B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 2 vieta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837775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2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3DCA99E3-D380-4A1F-8DF9-26DA038477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998539"/>
              </p:ext>
            </p:extLst>
          </p:nvPr>
        </p:nvGraphicFramePr>
        <p:xfrm>
          <a:off x="1" y="828761"/>
          <a:ext cx="9134654" cy="605687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4620">
                  <a:extLst>
                    <a:ext uri="{9D8B030D-6E8A-4147-A177-3AD203B41FA5}">
                      <a16:colId xmlns="" xmlns:a16="http://schemas.microsoft.com/office/drawing/2014/main" val="807404841"/>
                    </a:ext>
                  </a:extLst>
                </a:gridCol>
                <a:gridCol w="3580678">
                  <a:extLst>
                    <a:ext uri="{9D8B030D-6E8A-4147-A177-3AD203B41FA5}">
                      <a16:colId xmlns="" xmlns:a16="http://schemas.microsoft.com/office/drawing/2014/main" val="2540051641"/>
                    </a:ext>
                  </a:extLst>
                </a:gridCol>
                <a:gridCol w="1729356">
                  <a:extLst>
                    <a:ext uri="{9D8B030D-6E8A-4147-A177-3AD203B41FA5}">
                      <a16:colId xmlns="" xmlns:a16="http://schemas.microsoft.com/office/drawing/2014/main" val="2385079818"/>
                    </a:ext>
                  </a:extLst>
                </a:gridCol>
              </a:tblGrid>
              <a:tr h="27646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RITOS JONAITIENĖS, matematikos ME,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0534366"/>
                  </a:ext>
                </a:extLst>
              </a:tr>
              <a:tr h="27646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Kauno miesto mokymo įstaigų projektas ,,Ten kur mano namai’’ 11 kl. nuotolinis kultūrinio orientavimosi konkursas ,,Miesto paveikslas Aleksoto kalne”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Miglė Pranckevičiūtė, 3B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2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249512711"/>
                  </a:ext>
                </a:extLst>
              </a:tr>
              <a:tr h="27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Neringa Budrytė, 3B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3 vieta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2345417500"/>
                  </a:ext>
                </a:extLst>
              </a:tr>
              <a:tr h="608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Ugnė Bačinskaitė, 3B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Rugilė Kaluževičiūtė, 3B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Dalyvės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190247503"/>
                  </a:ext>
                </a:extLst>
              </a:tr>
              <a:tr h="17518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Nacionalinė ,,Žalioji olimpiada“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Miglė </a:t>
                      </a:r>
                      <a:r>
                        <a:rPr lang="lt-LT" sz="1600" b="1" dirty="0" err="1">
                          <a:effectLst/>
                        </a:rPr>
                        <a:t>Pranckevičiūtė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Rugilė </a:t>
                      </a:r>
                      <a:r>
                        <a:rPr lang="lt-LT" sz="1600" b="1" dirty="0" err="1">
                          <a:effectLst/>
                        </a:rPr>
                        <a:t>Kaluževičiūtė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Nojus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Jazukevičius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Evita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Azarevičiūtė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Liepa </a:t>
                      </a:r>
                      <a:r>
                        <a:rPr lang="lt-LT" sz="1600" b="1" dirty="0" err="1">
                          <a:effectLst/>
                        </a:rPr>
                        <a:t>Matilionytė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Ugnė </a:t>
                      </a:r>
                      <a:r>
                        <a:rPr lang="lt-LT" sz="1600" b="1" dirty="0" err="1">
                          <a:effectLst/>
                        </a:rPr>
                        <a:t>Tiškevičiūtė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2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392403515"/>
                  </a:ext>
                </a:extLst>
              </a:tr>
              <a:tr h="27646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Profesoriaus Jono Matulionio jaunųjų matematikų 32-asis nacionalinis konkursas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Matas </a:t>
                      </a:r>
                      <a:r>
                        <a:rPr lang="lt-LT" sz="1600" b="1" dirty="0" err="1">
                          <a:effectLst/>
                        </a:rPr>
                        <a:t>Bazilevičius</a:t>
                      </a:r>
                      <a:r>
                        <a:rPr lang="lt-LT" sz="1600" b="1" dirty="0">
                          <a:effectLst/>
                        </a:rPr>
                        <a:t>, 3C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3 vieta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3259202470"/>
                  </a:ext>
                </a:extLst>
              </a:tr>
              <a:tr h="866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Kamilė </a:t>
                      </a:r>
                      <a:r>
                        <a:rPr lang="lt-LT" sz="1600" b="1" dirty="0" err="1">
                          <a:effectLst/>
                        </a:rPr>
                        <a:t>Butavičiūtė</a:t>
                      </a:r>
                      <a:r>
                        <a:rPr lang="lt-LT" sz="1600" b="1" dirty="0">
                          <a:effectLst/>
                        </a:rPr>
                        <a:t>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Rugilė </a:t>
                      </a:r>
                      <a:r>
                        <a:rPr lang="lt-LT" sz="1600" b="1" dirty="0" err="1">
                          <a:effectLst/>
                        </a:rPr>
                        <a:t>Kaluževičiūtė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Karolis </a:t>
                      </a:r>
                      <a:r>
                        <a:rPr lang="lt-LT" sz="1600" b="1" dirty="0" err="1">
                          <a:effectLst/>
                        </a:rPr>
                        <a:t>Jukšta</a:t>
                      </a:r>
                      <a:r>
                        <a:rPr lang="lt-LT" sz="1600" b="1" dirty="0">
                          <a:effectLst/>
                        </a:rPr>
                        <a:t>, 3C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Dalyviai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763019704"/>
                  </a:ext>
                </a:extLst>
              </a:tr>
              <a:tr h="27646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Kauno miesto 69-oji matematikos olimpiada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Matas </a:t>
                      </a:r>
                      <a:r>
                        <a:rPr lang="lt-LT" sz="1600" b="1" dirty="0" err="1">
                          <a:effectLst/>
                        </a:rPr>
                        <a:t>Bazilevičius</a:t>
                      </a:r>
                      <a:r>
                        <a:rPr lang="lt-LT" sz="1600" b="1" dirty="0">
                          <a:effectLst/>
                        </a:rPr>
                        <a:t>, 3C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2 vieta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380288566"/>
                  </a:ext>
                </a:extLst>
              </a:tr>
              <a:tr h="27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Nojus Jazukevičius, 3B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7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991372899"/>
                  </a:ext>
                </a:extLst>
              </a:tr>
              <a:tr h="276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Rugilė </a:t>
                      </a:r>
                      <a:r>
                        <a:rPr lang="lt-LT" sz="1600" b="1" dirty="0" err="1">
                          <a:effectLst/>
                        </a:rPr>
                        <a:t>Kaluževičiūtė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8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448809127"/>
                  </a:ext>
                </a:extLst>
              </a:tr>
              <a:tr h="8666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Lietuvos bendrojo ugdymo mokyklų 9-12 klasių vaikinų komandų matematikos olimpiada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Nojus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Jazukevičius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3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148030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8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8ACCD97C-2DD9-4458-A0EE-AA62074682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323134"/>
              </p:ext>
            </p:extLst>
          </p:nvPr>
        </p:nvGraphicFramePr>
        <p:xfrm>
          <a:off x="1" y="825709"/>
          <a:ext cx="9149720" cy="605024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0928">
                  <a:extLst>
                    <a:ext uri="{9D8B030D-6E8A-4147-A177-3AD203B41FA5}">
                      <a16:colId xmlns="" xmlns:a16="http://schemas.microsoft.com/office/drawing/2014/main" val="3065818463"/>
                    </a:ext>
                  </a:extLst>
                </a:gridCol>
                <a:gridCol w="3586584">
                  <a:extLst>
                    <a:ext uri="{9D8B030D-6E8A-4147-A177-3AD203B41FA5}">
                      <a16:colId xmlns="" xmlns:a16="http://schemas.microsoft.com/office/drawing/2014/main" val="2338523721"/>
                    </a:ext>
                  </a:extLst>
                </a:gridCol>
                <a:gridCol w="1732208">
                  <a:extLst>
                    <a:ext uri="{9D8B030D-6E8A-4147-A177-3AD203B41FA5}">
                      <a16:colId xmlns="" xmlns:a16="http://schemas.microsoft.com/office/drawing/2014/main" val="3060366985"/>
                    </a:ext>
                  </a:extLst>
                </a:gridCol>
              </a:tblGrid>
              <a:tr h="28896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RITOS JONAITIENĖS, matematikos ME, ruošti mokiniai: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17801630"/>
                  </a:ext>
                </a:extLst>
              </a:tr>
              <a:tr h="5973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69-oji Lietuvos mokinių matematikos olimpiada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Matas Bazilevičius, 3C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Dalyvis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2633949848"/>
                  </a:ext>
                </a:extLst>
              </a:tr>
              <a:tr h="2889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Kauno miesto matematikos viktorina ,,MMM”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Erikas Rudokas, 3B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1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4069886013"/>
                  </a:ext>
                </a:extLst>
              </a:tr>
              <a:tr h="308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Rugilė </a:t>
                      </a:r>
                      <a:r>
                        <a:rPr lang="lt-LT" sz="1700" b="1" dirty="0" err="1">
                          <a:effectLst/>
                        </a:rPr>
                        <a:t>Kaluževičiūtė</a:t>
                      </a:r>
                      <a:r>
                        <a:rPr lang="lt-LT" sz="1700" b="1" dirty="0">
                          <a:effectLst/>
                        </a:rPr>
                        <a:t>, 3B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1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4040375271"/>
                  </a:ext>
                </a:extLst>
              </a:tr>
              <a:tr h="59739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Rugilė </a:t>
                      </a:r>
                      <a:r>
                        <a:rPr lang="lt-LT" sz="1700" b="1" dirty="0" err="1">
                          <a:effectLst/>
                        </a:rPr>
                        <a:t>Kaluževičiūtė</a:t>
                      </a:r>
                      <a:r>
                        <a:rPr lang="lt-LT" sz="1700" b="1" dirty="0">
                          <a:effectLst/>
                        </a:rPr>
                        <a:t>, 3B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2 vieta</a:t>
                      </a:r>
                      <a:endParaRPr lang="en-US" sz="17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 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584572111"/>
                  </a:ext>
                </a:extLst>
              </a:tr>
              <a:tr h="3084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Justė Ulytė, 2E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4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2304176753"/>
                  </a:ext>
                </a:extLst>
              </a:tr>
              <a:tr h="18310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Lietuvos jaunųjų matematikų mokykla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Egidijus Sinkevičius, 4A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Kamilė Čekanskaitė, 4A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Baigė dvimetę LJMM.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Rekomendacija studijuoti tiksliuosius mokslus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442084051"/>
                  </a:ext>
                </a:extLst>
              </a:tr>
              <a:tr h="5973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Mantvydas Deltuva, 3C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Mokosi  dvimetėje LJMM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3732408073"/>
                  </a:ext>
                </a:extLst>
              </a:tr>
              <a:tr h="12142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Kauno miesto ugdymo įstaigų projekto ,,Ten, kur mano namai“ 9-12 kl. mokinių nuotolinio kultūrinio orientavimosi konkursas „Senamiesčio labirintai“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Rugilė </a:t>
                      </a:r>
                      <a:r>
                        <a:rPr lang="lt-LT" sz="1700" b="1" dirty="0" err="1">
                          <a:effectLst/>
                        </a:rPr>
                        <a:t>Kaluževičiūtė</a:t>
                      </a:r>
                      <a:r>
                        <a:rPr lang="lt-LT" sz="1700" b="1" dirty="0">
                          <a:effectLst/>
                        </a:rPr>
                        <a:t>, 3B    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Neringa Budrytė, 3B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Ugnė </a:t>
                      </a:r>
                      <a:r>
                        <a:rPr lang="lt-LT" sz="1700" b="1" dirty="0" err="1">
                          <a:effectLst/>
                        </a:rPr>
                        <a:t>Bačinskaitė</a:t>
                      </a:r>
                      <a:r>
                        <a:rPr lang="lt-LT" sz="1700" b="1" dirty="0">
                          <a:effectLst/>
                        </a:rPr>
                        <a:t>, 3B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 2 vieta 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274" marR="24274" marT="0" marB="0" anchor="ctr"/>
                </a:tc>
                <a:extLst>
                  <a:ext uri="{0D108BD9-81ED-4DB2-BD59-A6C34878D82A}">
                    <a16:rowId xmlns="" xmlns:a16="http://schemas.microsoft.com/office/drawing/2014/main" val="2207484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9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8447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215106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i="1" dirty="0"/>
              <a:t/>
            </a:r>
            <a:br>
              <a:rPr lang="lt-LT" i="1" dirty="0"/>
            </a:br>
            <a:r>
              <a:rPr lang="lt-LT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lt-LT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reiškiama padėka,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pavardės įrašomos į gimnazijos „Garbės knygą“ ir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„Mokslo šlovės galerijos“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200" dirty="0"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lt-LT" sz="42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TIKSLIŲJŲ MOKSLŲ LAUREATAIS </a:t>
            </a:r>
            <a:b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SKELBIAMI... </a:t>
            </a:r>
            <a:b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TIKSLIŲJŲ MOKSLŲ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084" y="1340768"/>
            <a:ext cx="8811404" cy="5359773"/>
          </a:xfrm>
        </p:spPr>
        <p:txBody>
          <a:bodyPr>
            <a:normAutofit fontScale="92500" lnSpcReduction="10000"/>
          </a:bodyPr>
          <a:lstStyle/>
          <a:p>
            <a:pPr marL="342900" lvl="2" indent="-342900" algn="ctr">
              <a:buNone/>
            </a:pPr>
            <a:r>
              <a:rPr lang="lt-LT" sz="3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GEDIMINAS VASILIAUSKAS, </a:t>
            </a:r>
            <a:endParaRPr lang="lt-LT" sz="3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2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4B klasės mokinys</a:t>
            </a:r>
          </a:p>
          <a:p>
            <a:pPr marL="342900" lvl="2" indent="-342900" algn="ctr">
              <a:buNone/>
            </a:pPr>
            <a:endParaRPr lang="lt-LT" sz="21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21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sz="21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mokinį </a:t>
            </a:r>
            <a:r>
              <a:rPr lang="lt-LT" sz="21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ruošęs mokytojas</a:t>
            </a:r>
            <a:endParaRPr lang="lt-LT" sz="21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3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RAMŪNAS LIUOKAITIS, </a:t>
            </a:r>
            <a:endParaRPr lang="lt-LT" sz="3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informacinių technologijų mokytojas ekspertas</a:t>
            </a:r>
          </a:p>
          <a:p>
            <a:pPr marL="342900" lvl="2" indent="-342900" algn="ctr">
              <a:buNone/>
            </a:pPr>
            <a:endParaRPr lang="lt-L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35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MATAS BAZILEVIČIUS, </a:t>
            </a:r>
          </a:p>
          <a:p>
            <a:pPr marL="0" indent="0" algn="ctr" fontAlgn="base">
              <a:buNone/>
            </a:pPr>
            <a:r>
              <a:rPr lang="lt-LT" sz="2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</a:t>
            </a:r>
            <a:r>
              <a:rPr lang="lt-LT" sz="2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klasės </a:t>
            </a:r>
            <a:r>
              <a:rPr lang="lt-LT" sz="2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mokinys</a:t>
            </a:r>
          </a:p>
          <a:p>
            <a:pPr marL="0" indent="0" algn="ctr" fontAlgn="base">
              <a:buNone/>
            </a:pPr>
            <a:endParaRPr lang="lt-LT" sz="21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0" algn="ctr" fontAlgn="base">
              <a:buNone/>
            </a:pPr>
            <a:r>
              <a:rPr lang="lt-LT" sz="21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mokinį </a:t>
            </a:r>
            <a:r>
              <a:rPr lang="lt-LT" sz="21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ruošusi mokytoja</a:t>
            </a:r>
            <a:endParaRPr lang="lt-LT" sz="21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RITA JONAITIENĖ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matematikos mokytoja ekspertė </a:t>
            </a:r>
          </a:p>
          <a:p>
            <a:pPr algn="ctr">
              <a:buNone/>
            </a:pPr>
            <a:endParaRPr lang="lt-LT" sz="3800" b="1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479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GAMTOS MOKSLŲ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865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GAMTOS MOKSLŲ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4286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5B428619-2304-4C49-A0B8-5C01FEBB9A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822599"/>
              </p:ext>
            </p:extLst>
          </p:nvPr>
        </p:nvGraphicFramePr>
        <p:xfrm>
          <a:off x="1" y="860710"/>
          <a:ext cx="9163526" cy="59972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6708">
                  <a:extLst>
                    <a:ext uri="{9D8B030D-6E8A-4147-A177-3AD203B41FA5}">
                      <a16:colId xmlns="" xmlns:a16="http://schemas.microsoft.com/office/drawing/2014/main" val="4275230958"/>
                    </a:ext>
                  </a:extLst>
                </a:gridCol>
                <a:gridCol w="3591997">
                  <a:extLst>
                    <a:ext uri="{9D8B030D-6E8A-4147-A177-3AD203B41FA5}">
                      <a16:colId xmlns="" xmlns:a16="http://schemas.microsoft.com/office/drawing/2014/main" val="3624969432"/>
                    </a:ext>
                  </a:extLst>
                </a:gridCol>
                <a:gridCol w="1734821">
                  <a:extLst>
                    <a:ext uri="{9D8B030D-6E8A-4147-A177-3AD203B41FA5}">
                      <a16:colId xmlns="" xmlns:a16="http://schemas.microsoft.com/office/drawing/2014/main" val="1019525583"/>
                    </a:ext>
                  </a:extLst>
                </a:gridCol>
              </a:tblGrid>
              <a:tr h="39011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ASTOS JARUŠEVIČIENĖS, biologijos MM, ruošti mokiniai: 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000766"/>
                  </a:ext>
                </a:extLst>
              </a:tr>
              <a:tr h="39011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53-osios Lietuvos mokinių biologijos olimpiados savivaldybių etapas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Saulė Kokaitė, 1K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3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2866630"/>
                  </a:ext>
                </a:extLst>
              </a:tr>
              <a:tr h="414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Marta Titovaitė, 1K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4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53736262"/>
                  </a:ext>
                </a:extLst>
              </a:tr>
              <a:tr h="16332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Tarptautinė konferencija „Atgal į gamtą“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Milda Baltušytė, 2C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Rusnė Stankevičiūtė, 2C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Monika </a:t>
                      </a:r>
                      <a:r>
                        <a:rPr lang="lt-LT" sz="1700" b="1" dirty="0" err="1">
                          <a:effectLst/>
                        </a:rPr>
                        <a:t>Šiugždinytė</a:t>
                      </a:r>
                      <a:r>
                        <a:rPr lang="lt-LT" sz="1700" b="1" dirty="0">
                          <a:effectLst/>
                        </a:rPr>
                        <a:t>, 4E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 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Dalyvės</a:t>
                      </a:r>
                      <a:endParaRPr lang="en-US" sz="17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(skaitė pranešimus anglų k.)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86657348"/>
                  </a:ext>
                </a:extLst>
              </a:tr>
              <a:tr h="39011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ADELĖS ŠARKIENĖS, chemijos ME, ruošti mokiniai: 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95781609"/>
                  </a:ext>
                </a:extLst>
              </a:tr>
              <a:tr h="39011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Chemijos olimpiada (Kauno m. etapas)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Kotryna Šimkūnaitė, 4A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Padėka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51014148"/>
                  </a:ext>
                </a:extLst>
              </a:tr>
              <a:tr h="3901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Domantas </a:t>
                      </a:r>
                      <a:r>
                        <a:rPr lang="lt-LT" sz="1700" b="1" dirty="0" err="1">
                          <a:effectLst/>
                        </a:rPr>
                        <a:t>Greblikas</a:t>
                      </a:r>
                      <a:r>
                        <a:rPr lang="lt-LT" sz="1700" b="1" dirty="0">
                          <a:effectLst/>
                        </a:rPr>
                        <a:t>, 1A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3 vieta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23998788"/>
                  </a:ext>
                </a:extLst>
              </a:tr>
              <a:tr h="804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Aušrinė </a:t>
                      </a:r>
                      <a:r>
                        <a:rPr lang="lt-LT" sz="1700" b="1" dirty="0" err="1">
                          <a:effectLst/>
                        </a:rPr>
                        <a:t>Vizgaitytė</a:t>
                      </a:r>
                      <a:r>
                        <a:rPr lang="lt-LT" sz="1700" b="1" dirty="0">
                          <a:effectLst/>
                        </a:rPr>
                        <a:t>, 1A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 err="1">
                          <a:effectLst/>
                        </a:rPr>
                        <a:t>Nojus</a:t>
                      </a:r>
                      <a:r>
                        <a:rPr lang="lt-LT" sz="1700" b="1" dirty="0">
                          <a:effectLst/>
                        </a:rPr>
                        <a:t> </a:t>
                      </a:r>
                      <a:r>
                        <a:rPr lang="lt-LT" sz="1700" b="1" dirty="0" err="1">
                          <a:effectLst/>
                        </a:rPr>
                        <a:t>Jazukevičius</a:t>
                      </a:r>
                      <a:r>
                        <a:rPr lang="lt-LT" sz="1700" b="1" dirty="0">
                          <a:effectLst/>
                        </a:rPr>
                        <a:t>, 3B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Dalyviai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4240634"/>
                  </a:ext>
                </a:extLst>
              </a:tr>
              <a:tr h="3901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Lietuvos moksleivių chemijos olimpiada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Domantas </a:t>
                      </a:r>
                      <a:r>
                        <a:rPr lang="lt-LT" sz="1700" b="1" dirty="0" err="1">
                          <a:effectLst/>
                        </a:rPr>
                        <a:t>Greblikas</a:t>
                      </a:r>
                      <a:r>
                        <a:rPr lang="lt-LT" sz="1700" b="1" dirty="0">
                          <a:effectLst/>
                        </a:rPr>
                        <a:t>, 1A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Dalyvis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47702377"/>
                  </a:ext>
                </a:extLst>
              </a:tr>
              <a:tr h="804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>
                          <a:effectLst/>
                        </a:rPr>
                        <a:t>KTU J. Janickio chemijos konkursas</a:t>
                      </a:r>
                      <a:endParaRPr lang="en-US" sz="17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Kotryna </a:t>
                      </a:r>
                      <a:r>
                        <a:rPr lang="lt-LT" sz="1700" b="1" dirty="0" err="1">
                          <a:effectLst/>
                        </a:rPr>
                        <a:t>Šimkūnaitė</a:t>
                      </a:r>
                      <a:r>
                        <a:rPr lang="lt-LT" sz="1700" b="1" dirty="0">
                          <a:effectLst/>
                        </a:rPr>
                        <a:t>, 4A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Skaistė </a:t>
                      </a:r>
                      <a:r>
                        <a:rPr lang="lt-LT" sz="1700" b="1" dirty="0" err="1">
                          <a:effectLst/>
                        </a:rPr>
                        <a:t>Šlekytė</a:t>
                      </a:r>
                      <a:r>
                        <a:rPr lang="lt-LT" sz="1700" b="1" dirty="0">
                          <a:effectLst/>
                        </a:rPr>
                        <a:t>, 4H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Dalyvės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6785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0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TIKSLIŲJŲ MOKSLŲ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DE71EA6C-ECC3-4E12-9512-064C773DC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971351"/>
              </p:ext>
            </p:extLst>
          </p:nvPr>
        </p:nvGraphicFramePr>
        <p:xfrm>
          <a:off x="1" y="828761"/>
          <a:ext cx="9143999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75745562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335819156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364683334"/>
                    </a:ext>
                  </a:extLst>
                </a:gridCol>
              </a:tblGrid>
              <a:tr h="66077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JOLITOS RYZGELIENĖS, chemijos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51521864"/>
                  </a:ext>
                </a:extLst>
              </a:tr>
              <a:tr h="66077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Chemijos olimpiada (Kauno m. etapas)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Erikas Kadiša,  2C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24583022"/>
                  </a:ext>
                </a:extLst>
              </a:tr>
              <a:tr h="6607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Padėka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04064716"/>
                  </a:ext>
                </a:extLst>
              </a:tr>
              <a:tr h="660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moksleivių chemijos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17952031"/>
                  </a:ext>
                </a:extLst>
              </a:tr>
              <a:tr h="66077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HALINOS KELPŠIENĖS, biologijos </a:t>
                      </a:r>
                      <a:r>
                        <a:rPr lang="lt-LT" sz="1800" b="1" dirty="0" smtClean="0">
                          <a:effectLst/>
                        </a:rPr>
                        <a:t>MM,</a:t>
                      </a:r>
                      <a:r>
                        <a:rPr lang="lt-LT" sz="1800" b="1" baseline="0" dirty="0" smtClean="0">
                          <a:effectLst/>
                        </a:rPr>
                        <a:t>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935464"/>
                  </a:ext>
                </a:extLst>
              </a:tr>
              <a:tr h="13626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mokinių biologijos olimpiados (9-12 kl.) miesto etapas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Paulina </a:t>
                      </a:r>
                      <a:r>
                        <a:rPr lang="lt-LT" sz="1800" b="1" dirty="0" err="1">
                          <a:effectLst/>
                        </a:rPr>
                        <a:t>Bolutaitė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(9 vieta)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5588397"/>
                  </a:ext>
                </a:extLst>
              </a:tr>
              <a:tr h="13626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Erikas </a:t>
                      </a:r>
                      <a:r>
                        <a:rPr lang="lt-LT" sz="1800" b="1" dirty="0" err="1">
                          <a:effectLst/>
                        </a:rPr>
                        <a:t>Kadiša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(10 vieta)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17906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7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1AEEFE9F-0D40-4293-8E20-CB3B5F8BF5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729801"/>
              </p:ext>
            </p:extLst>
          </p:nvPr>
        </p:nvGraphicFramePr>
        <p:xfrm>
          <a:off x="1" y="846138"/>
          <a:ext cx="9143999" cy="601186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019181867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464247984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50829181"/>
                    </a:ext>
                  </a:extLst>
                </a:gridCol>
              </a:tblGrid>
              <a:tr h="50771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LAUROS VERIKIENĖS, biologijos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0294461"/>
                  </a:ext>
                </a:extLst>
              </a:tr>
              <a:tr h="1586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9–12 (I–IV gimnazijos) klasių mokinių kūrybinių darbų konkursas „Gyvybės spindesys”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Liepa </a:t>
                      </a:r>
                      <a:r>
                        <a:rPr lang="lt-LT" sz="1800" b="1" dirty="0" err="1">
                          <a:effectLst/>
                        </a:rPr>
                        <a:t>Matilionytė</a:t>
                      </a:r>
                      <a:r>
                        <a:rPr lang="lt-LT" sz="1800" b="1" dirty="0">
                          <a:effectLst/>
                        </a:rPr>
                        <a:t>, 3B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Neringa Budrytė, 3B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Paulina Varnaitė,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Padėkos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10080664"/>
                  </a:ext>
                </a:extLst>
              </a:tr>
              <a:tr h="77672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53-osios Lietuvos mokinių biologijos olimpiados (9-12 kl.) savivaldybių etapas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31860596"/>
                  </a:ext>
                </a:extLst>
              </a:tr>
              <a:tr h="10470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Goda </a:t>
                      </a:r>
                      <a:r>
                        <a:rPr lang="lt-LT" sz="1800" b="1" dirty="0" err="1">
                          <a:effectLst/>
                        </a:rPr>
                        <a:t>Čiaraitė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Neda </a:t>
                      </a:r>
                      <a:r>
                        <a:rPr lang="lt-LT" sz="1800" b="1" dirty="0" err="1">
                          <a:effectLst/>
                        </a:rPr>
                        <a:t>Tomaševičiūtė</a:t>
                      </a:r>
                      <a:r>
                        <a:rPr lang="lt-LT" sz="1800" b="1" dirty="0">
                          <a:effectLst/>
                        </a:rPr>
                        <a:t>, 4C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42395586"/>
                  </a:ext>
                </a:extLst>
              </a:tr>
              <a:tr h="1047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53-osios Lietuvos mokinių biologijos olimpiados (9-12 kl.) šalies etapas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Valdas Andriuškevičius,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61765040"/>
                  </a:ext>
                </a:extLst>
              </a:tr>
              <a:tr h="1047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Biologijos olimpiada „Žaliosios olimpiados odisėjos“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Goda Čiaraitė, 2A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Mykolas Vaitilas, 2A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78247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50FB7D43-EE2A-42E6-B4A2-D953138100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021676"/>
              </p:ext>
            </p:extLst>
          </p:nvPr>
        </p:nvGraphicFramePr>
        <p:xfrm>
          <a:off x="1" y="912812"/>
          <a:ext cx="9143999" cy="594518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35499972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475336187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99596426"/>
                    </a:ext>
                  </a:extLst>
                </a:gridCol>
              </a:tblGrid>
              <a:tr h="53681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VAIVOS POVILAITYTĖS, fizikos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0540986"/>
                  </a:ext>
                </a:extLst>
              </a:tr>
              <a:tr h="16554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68-osios Lietuvos mokinių fizikos olimpiados (9-12 kl.) savivaldybių etapas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Mykolas </a:t>
                      </a:r>
                      <a:r>
                        <a:rPr lang="lt-LT" sz="1800" b="1" dirty="0" err="1">
                          <a:effectLst/>
                        </a:rPr>
                        <a:t>Vaitilas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Armandas </a:t>
                      </a:r>
                      <a:r>
                        <a:rPr lang="lt-LT" sz="1800" b="1" dirty="0" err="1">
                          <a:effectLst/>
                        </a:rPr>
                        <a:t>Slapšys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Justinas </a:t>
                      </a:r>
                      <a:r>
                        <a:rPr lang="lt-LT" sz="1800" b="1" dirty="0" err="1">
                          <a:effectLst/>
                        </a:rPr>
                        <a:t>Gritė</a:t>
                      </a:r>
                      <a:r>
                        <a:rPr lang="lt-LT" sz="1800" b="1" dirty="0">
                          <a:effectLst/>
                        </a:rPr>
                        <a:t>, 2F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2189769"/>
                  </a:ext>
                </a:extLst>
              </a:tr>
              <a:tr h="46754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LARISOS GRAŽIENĖS, fizikos ME,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3829781"/>
                  </a:ext>
                </a:extLst>
              </a:tr>
              <a:tr h="85621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68-osios Lietuvos mokinių fizikos olimpiados (9-12 kl.) savivaldybių etapas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Jonas Simas Armalis, 1A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82001797"/>
                  </a:ext>
                </a:extLst>
              </a:tr>
              <a:tr h="500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Lukas Vasiliauskas,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4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99143755"/>
                  </a:ext>
                </a:extLst>
              </a:tr>
              <a:tr h="9641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Matas </a:t>
                      </a:r>
                      <a:r>
                        <a:rPr lang="lt-LT" sz="1800" b="1" dirty="0" err="1">
                          <a:effectLst/>
                        </a:rPr>
                        <a:t>Bazilevičius</a:t>
                      </a:r>
                      <a:r>
                        <a:rPr lang="lt-LT" sz="1800" b="1" dirty="0">
                          <a:effectLst/>
                        </a:rPr>
                        <a:t>, 3C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Mantvydas Deltuva, 3C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5493572"/>
                  </a:ext>
                </a:extLst>
              </a:tr>
              <a:tr h="4675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68-osios Lietuvos mokinių fizikos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Jonas Simas Armalis, 1A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51144331"/>
                  </a:ext>
                </a:extLst>
              </a:tr>
              <a:tr h="4966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Lukas Vasiliauskas, 4B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18857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4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306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6527078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reiškiama padėka,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pavardės įrašomos į gimnazijos „Garbės knygą“ ir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>„Mokslo šlovės galerijos“ </a:t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lt-LT" sz="33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GAMTOS MOKSLŲ LAUREATAIS </a:t>
            </a:r>
            <a:b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SKELBIAMI... </a:t>
            </a:r>
            <a:br>
              <a:rPr lang="lt-LT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55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GAMTOS MOKSLŲ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442" y="1772816"/>
            <a:ext cx="8834046" cy="4710537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JONAS SIMAS ARMALIS</a:t>
            </a: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1A klasės </a:t>
            </a:r>
            <a:r>
              <a:rPr lang="lt-LT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mokinys</a:t>
            </a:r>
          </a:p>
          <a:p>
            <a:pPr marL="0" indent="0" algn="ctr" fontAlgn="base">
              <a:buNone/>
            </a:pPr>
            <a:endParaRPr lang="lt-LT" sz="19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19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sz="19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mokinį ruošusi mokytoja  </a:t>
            </a:r>
            <a:endParaRPr lang="lt-LT" sz="19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LARISA GRAŽIENĖ</a:t>
            </a: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fizikos mokytoja ekspertė</a:t>
            </a:r>
          </a:p>
          <a:p>
            <a:pPr marL="0" indent="0" algn="ctr">
              <a:buNone/>
            </a:pPr>
            <a:endParaRPr lang="lt-LT" sz="3800" b="1" dirty="0">
              <a:solidFill>
                <a:srgbClr val="8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14844" y="1367068"/>
            <a:ext cx="4429156" cy="578645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6300" b="1" dirty="0">
              <a:solidFill>
                <a:srgbClr val="800000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lt-LT" dirty="0"/>
          </a:p>
        </p:txBody>
      </p:sp>
      <p:pic>
        <p:nvPicPr>
          <p:cNvPr id="6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7328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SOCIALINIŲ MOKSLŲ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55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SOCIALINIŲ MOKSLŲ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062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7230B6F7-6247-4E78-A579-F29AF2329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65529"/>
              </p:ext>
            </p:extLst>
          </p:nvPr>
        </p:nvGraphicFramePr>
        <p:xfrm>
          <a:off x="0" y="843878"/>
          <a:ext cx="9139464" cy="60141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6633">
                  <a:extLst>
                    <a:ext uri="{9D8B030D-6E8A-4147-A177-3AD203B41FA5}">
                      <a16:colId xmlns="" xmlns:a16="http://schemas.microsoft.com/office/drawing/2014/main" val="3178898413"/>
                    </a:ext>
                  </a:extLst>
                </a:gridCol>
                <a:gridCol w="3582565">
                  <a:extLst>
                    <a:ext uri="{9D8B030D-6E8A-4147-A177-3AD203B41FA5}">
                      <a16:colId xmlns="" xmlns:a16="http://schemas.microsoft.com/office/drawing/2014/main" val="985520754"/>
                    </a:ext>
                  </a:extLst>
                </a:gridCol>
                <a:gridCol w="1730266">
                  <a:extLst>
                    <a:ext uri="{9D8B030D-6E8A-4147-A177-3AD203B41FA5}">
                      <a16:colId xmlns="" xmlns:a16="http://schemas.microsoft.com/office/drawing/2014/main" val="592936685"/>
                    </a:ext>
                  </a:extLst>
                </a:gridCol>
              </a:tblGrid>
              <a:tr h="47671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NERINGOS ZAVECKIENĖS, etikos ME,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77684231"/>
                  </a:ext>
                </a:extLst>
              </a:tr>
              <a:tr h="18754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XXIV Respublikinė Filosofijos olimpiada (I turas)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 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Ada Radvilavičiūtė,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Matusevičiūtė</a:t>
                      </a:r>
                      <a:r>
                        <a:rPr lang="lt-LT" sz="1800" b="1" dirty="0">
                          <a:effectLst/>
                        </a:rPr>
                        <a:t>, 2G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Ilzė </a:t>
                      </a:r>
                      <a:r>
                        <a:rPr lang="lt-LT" sz="1800" b="1" dirty="0" err="1">
                          <a:effectLst/>
                        </a:rPr>
                        <a:t>Civinskaitė</a:t>
                      </a:r>
                      <a:r>
                        <a:rPr lang="lt-LT" sz="1800" b="1" dirty="0">
                          <a:effectLst/>
                        </a:rPr>
                        <a:t>, 3H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Meda Žukauskaitė, 4F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87784356"/>
                  </a:ext>
                </a:extLst>
              </a:tr>
              <a:tr h="35730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XXIV Respublikinė Filosofijos olimpiada (II turas)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Ugnė Spėčiūtė, 4B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86071926"/>
                  </a:ext>
                </a:extLst>
              </a:tr>
              <a:tr h="736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Urbšytė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Eva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Draugelytė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62788497"/>
                  </a:ext>
                </a:extLst>
              </a:tr>
              <a:tr h="35730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LAIMOS MOTIEJŪNIENĖS, etikos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4645172"/>
                  </a:ext>
                </a:extLst>
              </a:tr>
              <a:tr h="7368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XXIV Respublikinė Filosofijos olimpiada (I turas)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Vilius </a:t>
                      </a:r>
                      <a:r>
                        <a:rPr lang="lt-LT" sz="1800" b="1" dirty="0" err="1">
                          <a:effectLst/>
                        </a:rPr>
                        <a:t>Dirvelis</a:t>
                      </a:r>
                      <a:r>
                        <a:rPr lang="lt-LT" sz="1800" b="1" dirty="0">
                          <a:effectLst/>
                        </a:rPr>
                        <a:t>, 3E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06270301"/>
                  </a:ext>
                </a:extLst>
              </a:tr>
              <a:tr h="7368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XXIV Respublikinė Filosofijos olimpiada (II turas)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Manfredas </a:t>
                      </a:r>
                      <a:r>
                        <a:rPr lang="lt-LT" sz="1800" b="1" dirty="0" err="1">
                          <a:effectLst/>
                        </a:rPr>
                        <a:t>Lamsargis</a:t>
                      </a:r>
                      <a:r>
                        <a:rPr lang="lt-LT" sz="1800" b="1" dirty="0">
                          <a:effectLst/>
                        </a:rPr>
                        <a:t>, 3D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52584242"/>
                  </a:ext>
                </a:extLst>
              </a:tr>
              <a:tr h="7368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Atranka į Tarptautinę Filosofijos olimpiadą eIPO2021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Manfredas </a:t>
                      </a:r>
                      <a:r>
                        <a:rPr lang="lt-LT" sz="1800" b="1" dirty="0" err="1">
                          <a:effectLst/>
                        </a:rPr>
                        <a:t>Lamsargis</a:t>
                      </a:r>
                      <a:r>
                        <a:rPr lang="lt-LT" sz="1800" b="1" dirty="0">
                          <a:effectLst/>
                        </a:rPr>
                        <a:t>, 3D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93512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0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2564E458-6155-4327-B575-1EE500E89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176619"/>
              </p:ext>
            </p:extLst>
          </p:nvPr>
        </p:nvGraphicFramePr>
        <p:xfrm>
          <a:off x="1" y="828760"/>
          <a:ext cx="9150678" cy="630936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1332">
                  <a:extLst>
                    <a:ext uri="{9D8B030D-6E8A-4147-A177-3AD203B41FA5}">
                      <a16:colId xmlns="" xmlns:a16="http://schemas.microsoft.com/office/drawing/2014/main" val="2886148068"/>
                    </a:ext>
                  </a:extLst>
                </a:gridCol>
                <a:gridCol w="3586958">
                  <a:extLst>
                    <a:ext uri="{9D8B030D-6E8A-4147-A177-3AD203B41FA5}">
                      <a16:colId xmlns="" xmlns:a16="http://schemas.microsoft.com/office/drawing/2014/main" val="3955048972"/>
                    </a:ext>
                  </a:extLst>
                </a:gridCol>
                <a:gridCol w="1732388">
                  <a:extLst>
                    <a:ext uri="{9D8B030D-6E8A-4147-A177-3AD203B41FA5}">
                      <a16:colId xmlns="" xmlns:a16="http://schemas.microsoft.com/office/drawing/2014/main" val="4028356142"/>
                    </a:ext>
                  </a:extLst>
                </a:gridCol>
              </a:tblGrid>
              <a:tr h="23913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LAIMOS GIRDAUSKIENĖS, geografijos, ekonomikos ME, ruošti mokiniai: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479945"/>
                  </a:ext>
                </a:extLst>
              </a:tr>
              <a:tr h="10048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Orientavimosi konkursas su Actionbound programa ,,Žaliakalnis - inteligentijos lopšys“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Goda </a:t>
                      </a:r>
                      <a:r>
                        <a:rPr lang="lt-LT" sz="1500" b="1" dirty="0" err="1">
                          <a:effectLst/>
                        </a:rPr>
                        <a:t>Čiaraitė</a:t>
                      </a:r>
                      <a:r>
                        <a:rPr lang="lt-LT" sz="1500" b="1" dirty="0">
                          <a:effectLst/>
                        </a:rPr>
                        <a:t>, 2A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Vykintė </a:t>
                      </a:r>
                      <a:r>
                        <a:rPr lang="lt-LT" sz="1500" b="1" dirty="0" err="1">
                          <a:effectLst/>
                        </a:rPr>
                        <a:t>Dilbaitė</a:t>
                      </a:r>
                      <a:r>
                        <a:rPr lang="lt-LT" sz="1500" b="1" dirty="0">
                          <a:effectLst/>
                        </a:rPr>
                        <a:t>, 2A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Viltė </a:t>
                      </a:r>
                      <a:r>
                        <a:rPr lang="lt-LT" sz="1500" b="1" dirty="0" err="1">
                          <a:effectLst/>
                        </a:rPr>
                        <a:t>Zairytė</a:t>
                      </a:r>
                      <a:r>
                        <a:rPr lang="lt-LT" sz="1500" b="1" dirty="0">
                          <a:effectLst/>
                        </a:rPr>
                        <a:t>, 2A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 err="1">
                          <a:effectLst/>
                        </a:rPr>
                        <a:t>Eimantė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Dilbaitė</a:t>
                      </a:r>
                      <a:r>
                        <a:rPr lang="lt-LT" sz="1500" b="1" dirty="0">
                          <a:effectLst/>
                        </a:rPr>
                        <a:t>, 2A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2 vieta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2300661001"/>
                  </a:ext>
                </a:extLst>
              </a:tr>
              <a:tr h="749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Lietuvos mokinių geografijos olimpiada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Pijus </a:t>
                      </a:r>
                      <a:r>
                        <a:rPr lang="lt-LT" sz="1500" b="1" dirty="0" err="1">
                          <a:effectLst/>
                        </a:rPr>
                        <a:t>Dulskas</a:t>
                      </a:r>
                      <a:r>
                        <a:rPr lang="lt-LT" sz="1500" b="1" dirty="0">
                          <a:effectLst/>
                        </a:rPr>
                        <a:t>, </a:t>
                      </a:r>
                      <a:r>
                        <a:rPr lang="en-US" sz="1500" b="1" dirty="0">
                          <a:effectLst/>
                        </a:rPr>
                        <a:t>2K 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Augustė </a:t>
                      </a:r>
                      <a:r>
                        <a:rPr lang="lt-LT" sz="1500" b="1" dirty="0" err="1">
                          <a:effectLst/>
                        </a:rPr>
                        <a:t>Ūsaitė</a:t>
                      </a:r>
                      <a:r>
                        <a:rPr lang="lt-LT" sz="1500" b="1" dirty="0">
                          <a:effectLst/>
                        </a:rPr>
                        <a:t>, 3B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Egidijus Sinkevičius, 4A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Dalyviai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124175991"/>
                  </a:ext>
                </a:extLst>
              </a:tr>
              <a:tr h="7496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Respublikinis Č. Kudabos jaunųjų geografų konkursas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Pijus </a:t>
                      </a:r>
                      <a:r>
                        <a:rPr lang="lt-LT" sz="1500" b="1" dirty="0" err="1">
                          <a:effectLst/>
                        </a:rPr>
                        <a:t>Dulskas</a:t>
                      </a:r>
                      <a:r>
                        <a:rPr lang="lt-LT" sz="1500" b="1" dirty="0">
                          <a:effectLst/>
                        </a:rPr>
                        <a:t>, </a:t>
                      </a:r>
                      <a:r>
                        <a:rPr lang="en-US" sz="1500" b="1" dirty="0">
                          <a:effectLst/>
                        </a:rPr>
                        <a:t>2K 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Augustė </a:t>
                      </a:r>
                      <a:r>
                        <a:rPr lang="lt-LT" sz="1500" b="1" dirty="0" err="1">
                          <a:effectLst/>
                        </a:rPr>
                        <a:t>Ūsaitė</a:t>
                      </a:r>
                      <a:r>
                        <a:rPr lang="lt-LT" sz="1500" b="1" dirty="0">
                          <a:effectLst/>
                        </a:rPr>
                        <a:t>, 3B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Egidijus Sinkevičius, 4A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Dalyviai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515646174"/>
                  </a:ext>
                </a:extLst>
              </a:tr>
              <a:tr h="177061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</a:rPr>
                        <a:t>Respublikinis konkursas MEKA 2021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 err="1">
                          <a:effectLst/>
                        </a:rPr>
                        <a:t>Sauliokai</a:t>
                      </a:r>
                      <a:r>
                        <a:rPr lang="lt-LT" sz="1500" b="1" dirty="0">
                          <a:effectLst/>
                        </a:rPr>
                        <a:t>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Gerda </a:t>
                      </a:r>
                      <a:r>
                        <a:rPr lang="lt-LT" sz="1500" b="1" dirty="0" err="1">
                          <a:effectLst/>
                        </a:rPr>
                        <a:t>Kaunietytė</a:t>
                      </a:r>
                      <a:r>
                        <a:rPr lang="lt-LT" sz="1500" b="1" dirty="0">
                          <a:effectLst/>
                        </a:rPr>
                        <a:t>, 4C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Neda </a:t>
                      </a:r>
                      <a:r>
                        <a:rPr lang="lt-LT" sz="1500" b="1" dirty="0" err="1">
                          <a:effectLst/>
                        </a:rPr>
                        <a:t>Tomaševičiūtė</a:t>
                      </a:r>
                      <a:r>
                        <a:rPr lang="lt-LT" sz="1500" b="1" dirty="0">
                          <a:effectLst/>
                        </a:rPr>
                        <a:t>, 4C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Benita </a:t>
                      </a:r>
                      <a:r>
                        <a:rPr lang="lt-LT" sz="1500" b="1" dirty="0" err="1">
                          <a:effectLst/>
                        </a:rPr>
                        <a:t>Langvinytė</a:t>
                      </a:r>
                      <a:r>
                        <a:rPr lang="lt-LT" sz="1500" b="1" dirty="0">
                          <a:effectLst/>
                        </a:rPr>
                        <a:t>, 4C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Elžbieta Petrauskaitė,  4C           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Pijus Misiukevičius, 4C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Martynas Stankevičius, 4C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6 vieta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935263858"/>
                  </a:ext>
                </a:extLst>
              </a:tr>
              <a:tr h="15153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Keturiolika dešimt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Vilija </a:t>
                      </a:r>
                      <a:r>
                        <a:rPr lang="lt-LT" sz="1500" b="1" dirty="0" err="1">
                          <a:effectLst/>
                        </a:rPr>
                        <a:t>Tutkutė</a:t>
                      </a:r>
                      <a:r>
                        <a:rPr lang="lt-LT" sz="1500" b="1" dirty="0">
                          <a:effectLst/>
                        </a:rPr>
                        <a:t>, 4C      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Gabrielė Jakovlevaitė,4C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Ieva </a:t>
                      </a:r>
                      <a:r>
                        <a:rPr lang="lt-LT" sz="1500" b="1" dirty="0" err="1">
                          <a:effectLst/>
                        </a:rPr>
                        <a:t>Randytė</a:t>
                      </a:r>
                      <a:r>
                        <a:rPr lang="lt-LT" sz="1500" b="1" dirty="0">
                          <a:effectLst/>
                        </a:rPr>
                        <a:t>, 4C     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Kipras Nomeika, 4B   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Linas </a:t>
                      </a:r>
                      <a:r>
                        <a:rPr lang="lt-LT" sz="1500" b="1" dirty="0" err="1">
                          <a:effectLst/>
                        </a:rPr>
                        <a:t>Micius</a:t>
                      </a:r>
                      <a:r>
                        <a:rPr lang="lt-LT" sz="1500" b="1" dirty="0">
                          <a:effectLst/>
                        </a:rPr>
                        <a:t>, 4A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Dalyviai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3095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TIKSLIŲJŲ MOKSLŲ </a:t>
            </a:r>
            <a:b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Cambria" panose="020405030504060302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E1DFC218-62A3-47C2-A16A-BDB8C72E22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905249"/>
              </p:ext>
            </p:extLst>
          </p:nvPr>
        </p:nvGraphicFramePr>
        <p:xfrm>
          <a:off x="0" y="828762"/>
          <a:ext cx="9144001" cy="61516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6">
                  <a:extLst>
                    <a:ext uri="{9D8B030D-6E8A-4147-A177-3AD203B41FA5}">
                      <a16:colId xmlns="" xmlns:a16="http://schemas.microsoft.com/office/drawing/2014/main" val="3115890301"/>
                    </a:ext>
                  </a:extLst>
                </a:gridCol>
                <a:gridCol w="3584341">
                  <a:extLst>
                    <a:ext uri="{9D8B030D-6E8A-4147-A177-3AD203B41FA5}">
                      <a16:colId xmlns="" xmlns:a16="http://schemas.microsoft.com/office/drawing/2014/main" val="2708069033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49596610"/>
                    </a:ext>
                  </a:extLst>
                </a:gridCol>
              </a:tblGrid>
              <a:tr h="21473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LAIMOS GIRDAUSKIENĖS, geografijos, ekonomikos ME, ruošti mokiniai: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444081"/>
                  </a:ext>
                </a:extLst>
              </a:tr>
              <a:tr h="6731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Lietuvos mokinių ekonomikos ir verslo olimpiados Kauno regiono etapas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Kipras Nomeika, 4B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Kristupas Viršilas, 4E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Tomas Kvaraciejus, 3C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4 vieta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9 vieta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7 vieta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637769032"/>
                  </a:ext>
                </a:extLst>
              </a:tr>
              <a:tr h="214734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Lietuvos mokinių ekonomikos ir verslo olimpiada (nacionalinis etapas)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Karolis </a:t>
                      </a:r>
                      <a:r>
                        <a:rPr lang="lt-LT" sz="1300" b="1" dirty="0" err="1">
                          <a:effectLst/>
                        </a:rPr>
                        <a:t>Rentauskas</a:t>
                      </a:r>
                      <a:r>
                        <a:rPr lang="lt-LT" sz="1300" b="1" dirty="0">
                          <a:effectLst/>
                        </a:rPr>
                        <a:t>, 4C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Dalyvis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491944919"/>
                  </a:ext>
                </a:extLst>
              </a:tr>
              <a:tr h="443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Gerda </a:t>
                      </a:r>
                      <a:r>
                        <a:rPr lang="lt-LT" sz="1300" b="1" dirty="0" err="1">
                          <a:effectLst/>
                        </a:rPr>
                        <a:t>Kaunietytė</a:t>
                      </a:r>
                      <a:r>
                        <a:rPr lang="lt-LT" sz="1300" b="1" dirty="0">
                          <a:effectLst/>
                        </a:rPr>
                        <a:t>, 4C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Domantas </a:t>
                      </a:r>
                      <a:r>
                        <a:rPr lang="lt-LT" sz="1300" b="1" dirty="0" err="1">
                          <a:effectLst/>
                        </a:rPr>
                        <a:t>Meliukštis</a:t>
                      </a:r>
                      <a:r>
                        <a:rPr lang="lt-LT" sz="1300" b="1" dirty="0">
                          <a:effectLst/>
                        </a:rPr>
                        <a:t>, 3A   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3 vieta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587523714"/>
                  </a:ext>
                </a:extLst>
              </a:tr>
              <a:tr h="4439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Tomas Kvaraciejus,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Kipras Nomeika, 4B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Dalyviai 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245290981"/>
                  </a:ext>
                </a:extLst>
              </a:tr>
              <a:tr h="443933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Respublikinis JA TITAN verslo čempionatas 2019  (JA TITAN virtualaus verslo simuliacija ir        Socialinio verslo užduotis)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 err="1">
                          <a:effectLst/>
                        </a:rPr>
                        <a:t>sujidige</a:t>
                      </a:r>
                      <a:r>
                        <a:rPr lang="lt-LT" sz="1300" b="1" i="1" dirty="0">
                          <a:effectLst/>
                        </a:rPr>
                        <a:t>            </a:t>
                      </a:r>
                      <a:r>
                        <a:rPr lang="lt-LT" sz="1300" b="1" dirty="0">
                          <a:effectLst/>
                        </a:rPr>
                        <a:t> 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Egidijus Sinkevičius, 4A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5 vieta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715763560"/>
                  </a:ext>
                </a:extLst>
              </a:tr>
              <a:tr h="9023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Miražas              </a:t>
                      </a:r>
                      <a:endParaRPr lang="en-US" sz="13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Karolis Juška, </a:t>
                      </a:r>
                      <a:r>
                        <a:rPr lang="en-US" sz="1300" b="1" dirty="0">
                          <a:effectLst/>
                        </a:rPr>
                        <a:t>3C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Dovydas </a:t>
                      </a:r>
                      <a:r>
                        <a:rPr lang="lt-LT" sz="1300" b="1" dirty="0" err="1">
                          <a:effectLst/>
                        </a:rPr>
                        <a:t>Zandavas</a:t>
                      </a:r>
                      <a:r>
                        <a:rPr lang="lt-LT" sz="1300" b="1" dirty="0">
                          <a:effectLst/>
                        </a:rPr>
                        <a:t>, 3C                    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Matas </a:t>
                      </a:r>
                      <a:r>
                        <a:rPr lang="lt-LT" sz="1300" b="1" dirty="0" err="1">
                          <a:effectLst/>
                        </a:rPr>
                        <a:t>Bazilevičius</a:t>
                      </a:r>
                      <a:r>
                        <a:rPr lang="lt-LT" sz="1300" b="1" dirty="0">
                          <a:effectLst/>
                        </a:rPr>
                        <a:t>, 3C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Geriausia socialinio verslo idėja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045432517"/>
                  </a:ext>
                </a:extLst>
              </a:tr>
              <a:tr h="673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EXPENSA               </a:t>
                      </a:r>
                      <a:endParaRPr lang="en-US" sz="13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Lukas Bardauskas, 3C 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Jokūbas </a:t>
                      </a:r>
                      <a:r>
                        <a:rPr lang="lt-LT" sz="1300" b="1" dirty="0" err="1">
                          <a:effectLst/>
                        </a:rPr>
                        <a:t>Pikšilingis</a:t>
                      </a:r>
                      <a:r>
                        <a:rPr lang="lt-LT" sz="1300" b="1" dirty="0">
                          <a:effectLst/>
                        </a:rPr>
                        <a:t>, 3C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8 vieta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396763104"/>
                  </a:ext>
                </a:extLst>
              </a:tr>
              <a:tr h="673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 err="1">
                          <a:effectLst/>
                        </a:rPr>
                        <a:t>AiJo</a:t>
                      </a:r>
                      <a:r>
                        <a:rPr lang="lt-LT" sz="1300" b="1" i="1" dirty="0">
                          <a:effectLst/>
                        </a:rPr>
                        <a:t>                    </a:t>
                      </a:r>
                      <a:endParaRPr lang="en-US" sz="13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Aistė </a:t>
                      </a:r>
                      <a:r>
                        <a:rPr lang="lt-LT" sz="1300" b="1" dirty="0" err="1">
                          <a:effectLst/>
                        </a:rPr>
                        <a:t>Daukševičiūtė</a:t>
                      </a:r>
                      <a:r>
                        <a:rPr lang="lt-LT" sz="1300" b="1" dirty="0">
                          <a:effectLst/>
                        </a:rPr>
                        <a:t>, 3F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Jonas Žilinskas, 3F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84 vieta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2456063503"/>
                  </a:ext>
                </a:extLst>
              </a:tr>
              <a:tr h="673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Nuotolinis verslas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Mantas Liutkus, 3E  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Paulius </a:t>
                      </a:r>
                      <a:r>
                        <a:rPr lang="lt-LT" sz="1300" b="1" dirty="0" err="1">
                          <a:effectLst/>
                        </a:rPr>
                        <a:t>Sekliuckis</a:t>
                      </a:r>
                      <a:r>
                        <a:rPr lang="lt-LT" sz="1300" b="1" dirty="0">
                          <a:effectLst/>
                        </a:rPr>
                        <a:t>, 3E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118 vieta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158456096"/>
                  </a:ext>
                </a:extLst>
              </a:tr>
              <a:tr h="6731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 err="1">
                          <a:effectLst/>
                        </a:rPr>
                        <a:t>Mess</a:t>
                      </a:r>
                      <a:r>
                        <a:rPr lang="lt-LT" sz="1300" b="1" i="1" dirty="0">
                          <a:effectLst/>
                        </a:rPr>
                        <a:t>                     </a:t>
                      </a:r>
                      <a:endParaRPr lang="en-US" sz="13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Domantas </a:t>
                      </a:r>
                      <a:r>
                        <a:rPr lang="lt-LT" sz="1300" b="1" dirty="0" err="1">
                          <a:effectLst/>
                        </a:rPr>
                        <a:t>Meliukštis</a:t>
                      </a:r>
                      <a:r>
                        <a:rPr lang="lt-LT" sz="1300" b="1" dirty="0">
                          <a:effectLst/>
                        </a:rPr>
                        <a:t>, 3A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 err="1">
                          <a:effectLst/>
                        </a:rPr>
                        <a:t>Toma</a:t>
                      </a:r>
                      <a:r>
                        <a:rPr lang="lt-LT" sz="1300" b="1" dirty="0">
                          <a:effectLst/>
                        </a:rPr>
                        <a:t> Žemaitytė, 3D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10 vieta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64836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8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65B5C0E4-4A1A-4D2F-A566-FD5F0F2B7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564322"/>
              </p:ext>
            </p:extLst>
          </p:nvPr>
        </p:nvGraphicFramePr>
        <p:xfrm>
          <a:off x="0" y="764704"/>
          <a:ext cx="9144000" cy="626536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6">
                  <a:extLst>
                    <a:ext uri="{9D8B030D-6E8A-4147-A177-3AD203B41FA5}">
                      <a16:colId xmlns="" xmlns:a16="http://schemas.microsoft.com/office/drawing/2014/main" val="2968957172"/>
                    </a:ext>
                  </a:extLst>
                </a:gridCol>
                <a:gridCol w="3584341">
                  <a:extLst>
                    <a:ext uri="{9D8B030D-6E8A-4147-A177-3AD203B41FA5}">
                      <a16:colId xmlns="" xmlns:a16="http://schemas.microsoft.com/office/drawing/2014/main" val="2018046587"/>
                    </a:ext>
                  </a:extLst>
                </a:gridCol>
                <a:gridCol w="1731123">
                  <a:extLst>
                    <a:ext uri="{9D8B030D-6E8A-4147-A177-3AD203B41FA5}">
                      <a16:colId xmlns="" xmlns:a16="http://schemas.microsoft.com/office/drawing/2014/main" val="1710014805"/>
                    </a:ext>
                  </a:extLst>
                </a:gridCol>
              </a:tblGrid>
              <a:tr h="23977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LAIMOS GIRDAUSKIENĖS, geografijos, ekonomikos ME, ruošti mokiniai: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318296"/>
                  </a:ext>
                </a:extLst>
              </a:tr>
              <a:tr h="10075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Online iššūkis moksleiviams „</a:t>
                      </a:r>
                      <a:r>
                        <a:rPr lang="lt-LT" sz="1500" b="1" dirty="0" err="1">
                          <a:effectLst/>
                        </a:rPr>
                        <a:t>Challenge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the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Challenge</a:t>
                      </a:r>
                      <a:r>
                        <a:rPr lang="lt-LT" sz="1500" b="1" dirty="0">
                          <a:effectLst/>
                        </a:rPr>
                        <a:t>!“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Domantas </a:t>
                      </a:r>
                      <a:r>
                        <a:rPr lang="lt-LT" sz="1500" b="1" dirty="0" err="1">
                          <a:effectLst/>
                        </a:rPr>
                        <a:t>Meliukštis</a:t>
                      </a:r>
                      <a:r>
                        <a:rPr lang="lt-LT" sz="1500" b="1" dirty="0">
                          <a:effectLst/>
                        </a:rPr>
                        <a:t>, 3A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Narbutas International, UAB - mentorystė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009256123"/>
                  </a:ext>
                </a:extLst>
              </a:tr>
              <a:tr h="495711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Kauno regiono eXpo 2021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JB Versk puslapį              </a:t>
                      </a:r>
                      <a:endParaRPr lang="en-US" sz="15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Domantas </a:t>
                      </a:r>
                      <a:r>
                        <a:rPr lang="lt-LT" sz="1500" b="1" dirty="0" err="1">
                          <a:effectLst/>
                        </a:rPr>
                        <a:t>Meliukštis</a:t>
                      </a:r>
                      <a:r>
                        <a:rPr lang="lt-LT" sz="1500" b="1" dirty="0">
                          <a:effectLst/>
                        </a:rPr>
                        <a:t>, 3A       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4 vieta Drąsiausia idėja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154191672"/>
                  </a:ext>
                </a:extLst>
              </a:tr>
              <a:tr h="15194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JB </a:t>
                      </a:r>
                      <a:r>
                        <a:rPr lang="lt-LT" sz="1500" b="1" i="1" dirty="0" err="1">
                          <a:effectLst/>
                        </a:rPr>
                        <a:t>Jamelo</a:t>
                      </a:r>
                      <a:r>
                        <a:rPr lang="lt-LT" sz="1500" b="1" i="1" dirty="0">
                          <a:effectLst/>
                        </a:rPr>
                        <a:t>                 </a:t>
                      </a:r>
                      <a:endParaRPr lang="en-US" sz="15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 Neda </a:t>
                      </a:r>
                      <a:r>
                        <a:rPr lang="lt-LT" sz="1500" b="1" dirty="0" err="1">
                          <a:effectLst/>
                        </a:rPr>
                        <a:t>Tomaševičiūtė</a:t>
                      </a:r>
                      <a:r>
                        <a:rPr lang="lt-LT" sz="1500" b="1" dirty="0">
                          <a:effectLst/>
                        </a:rPr>
                        <a:t>, 4C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Benita </a:t>
                      </a:r>
                      <a:r>
                        <a:rPr lang="lt-LT" sz="1500" b="1" dirty="0" err="1">
                          <a:effectLst/>
                        </a:rPr>
                        <a:t>Langvinytė</a:t>
                      </a:r>
                      <a:r>
                        <a:rPr lang="lt-LT" sz="1500" b="1" dirty="0">
                          <a:effectLst/>
                        </a:rPr>
                        <a:t>, 4C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Elžbieta Petrauskaitė, 4C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Martynas Stankevičius, 4C                         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Markas Sauliūnas, 4G   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5 vieta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103588820"/>
                  </a:ext>
                </a:extLst>
              </a:tr>
              <a:tr h="1263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JB </a:t>
                      </a:r>
                      <a:r>
                        <a:rPr lang="lt-LT" sz="1500" b="1" i="1" dirty="0" err="1">
                          <a:effectLst/>
                        </a:rPr>
                        <a:t>Kambuča</a:t>
                      </a:r>
                      <a:endParaRPr lang="en-US" sz="15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 Žygimantas </a:t>
                      </a:r>
                      <a:r>
                        <a:rPr lang="lt-LT" sz="1500" b="1" dirty="0" err="1">
                          <a:effectLst/>
                        </a:rPr>
                        <a:t>Kiudelis</a:t>
                      </a:r>
                      <a:r>
                        <a:rPr lang="lt-LT" sz="1500" b="1" dirty="0">
                          <a:effectLst/>
                        </a:rPr>
                        <a:t>, 4A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Rytis Stankevičius, 4A 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Dominykas Krūminis, 4F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Arnas </a:t>
                      </a:r>
                      <a:r>
                        <a:rPr lang="lt-LT" sz="1500" b="1" dirty="0" err="1">
                          <a:effectLst/>
                        </a:rPr>
                        <a:t>Gaidanka</a:t>
                      </a:r>
                      <a:r>
                        <a:rPr lang="lt-LT" sz="1500" b="1" dirty="0">
                          <a:effectLst/>
                        </a:rPr>
                        <a:t>, 4H 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2 vieta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Perspektyviausia idėja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667358210"/>
                  </a:ext>
                </a:extLst>
              </a:tr>
              <a:tr h="751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JB Savas e-</a:t>
                      </a:r>
                      <a:r>
                        <a:rPr lang="lt-LT" sz="1500" b="1" i="1" dirty="0" err="1">
                          <a:effectLst/>
                        </a:rPr>
                        <a:t>sports</a:t>
                      </a:r>
                      <a:r>
                        <a:rPr lang="lt-LT" sz="1500" b="1" i="1" dirty="0">
                          <a:effectLst/>
                        </a:rPr>
                        <a:t>    </a:t>
                      </a:r>
                      <a:endParaRPr lang="en-US" sz="15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Karolis </a:t>
                      </a:r>
                      <a:r>
                        <a:rPr lang="lt-LT" sz="1500" b="1" dirty="0" err="1">
                          <a:effectLst/>
                        </a:rPr>
                        <a:t>Rentauskas</a:t>
                      </a:r>
                      <a:r>
                        <a:rPr lang="lt-LT" sz="1500" b="1" dirty="0">
                          <a:effectLst/>
                        </a:rPr>
                        <a:t>, 4C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3 vieta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Inovatyviausia idėja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981734004"/>
                  </a:ext>
                </a:extLst>
              </a:tr>
              <a:tr h="751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JB </a:t>
                      </a:r>
                      <a:r>
                        <a:rPr lang="lt-LT" sz="1500" b="1" i="1" dirty="0" err="1">
                          <a:effectLst/>
                        </a:rPr>
                        <a:t>Happy</a:t>
                      </a:r>
                      <a:r>
                        <a:rPr lang="lt-LT" sz="1500" b="1" i="1" dirty="0">
                          <a:effectLst/>
                        </a:rPr>
                        <a:t> LAMA      </a:t>
                      </a:r>
                      <a:endParaRPr lang="en-US" sz="15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Liepa Dambrauskaitė,1F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Augustė </a:t>
                      </a:r>
                      <a:r>
                        <a:rPr lang="lt-LT" sz="1500" b="1" dirty="0" err="1">
                          <a:effectLst/>
                        </a:rPr>
                        <a:t>Morkevičiūtė</a:t>
                      </a:r>
                      <a:r>
                        <a:rPr lang="lt-LT" sz="1500" b="1" dirty="0">
                          <a:effectLst/>
                        </a:rPr>
                        <a:t>,   1F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12 vieta 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038823974"/>
                  </a:ext>
                </a:extLst>
              </a:tr>
            </a:tbl>
          </a:graphicData>
        </a:graphic>
      </p:graphicFrame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71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  <p:pic>
        <p:nvPicPr>
          <p:cNvPr id="3" name="Picture 3" descr="http://ktu.lt/evf/sites/ktu.lt.evf/files/saules.jpg"/>
          <p:cNvPicPr/>
          <p:nvPr/>
        </p:nvPicPr>
        <p:blipFill>
          <a:blip r:embed="rId3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356E698F-E895-4D1B-813A-BE68F2CE4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951535"/>
              </p:ext>
            </p:extLst>
          </p:nvPr>
        </p:nvGraphicFramePr>
        <p:xfrm>
          <a:off x="0" y="828761"/>
          <a:ext cx="9146827" cy="61162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9720">
                  <a:extLst>
                    <a:ext uri="{9D8B030D-6E8A-4147-A177-3AD203B41FA5}">
                      <a16:colId xmlns="" xmlns:a16="http://schemas.microsoft.com/office/drawing/2014/main" val="2540700715"/>
                    </a:ext>
                  </a:extLst>
                </a:gridCol>
                <a:gridCol w="3585449">
                  <a:extLst>
                    <a:ext uri="{9D8B030D-6E8A-4147-A177-3AD203B41FA5}">
                      <a16:colId xmlns="" xmlns:a16="http://schemas.microsoft.com/office/drawing/2014/main" val="570451792"/>
                    </a:ext>
                  </a:extLst>
                </a:gridCol>
                <a:gridCol w="1731658">
                  <a:extLst>
                    <a:ext uri="{9D8B030D-6E8A-4147-A177-3AD203B41FA5}">
                      <a16:colId xmlns="" xmlns:a16="http://schemas.microsoft.com/office/drawing/2014/main" val="1681431457"/>
                    </a:ext>
                  </a:extLst>
                </a:gridCol>
              </a:tblGrid>
              <a:tr h="22942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LAIMOS GIRDAUSKIENĖS, geografijos, ekonomikos ME, ruošti mokiniai: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3147088"/>
                  </a:ext>
                </a:extLst>
              </a:tr>
              <a:tr h="1453813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Konkursas </a:t>
                      </a:r>
                      <a:r>
                        <a:rPr lang="pt-BR" sz="1400" b="1" dirty="0">
                          <a:effectLst/>
                        </a:rPr>
                        <a:t>„Verslo idėjų renginys”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</a:rPr>
                        <a:t>JB </a:t>
                      </a:r>
                      <a:r>
                        <a:rPr lang="lt-LT" sz="1400" b="1" i="1" dirty="0" err="1">
                          <a:effectLst/>
                        </a:rPr>
                        <a:t>Jamello</a:t>
                      </a:r>
                      <a:r>
                        <a:rPr lang="lt-LT" sz="1400" b="1" i="1" dirty="0">
                          <a:effectLst/>
                        </a:rPr>
                        <a:t>               </a:t>
                      </a:r>
                      <a:endParaRPr lang="en-US" sz="14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Neda </a:t>
                      </a:r>
                      <a:r>
                        <a:rPr lang="lt-LT" sz="1400" b="1" dirty="0" err="1">
                          <a:effectLst/>
                        </a:rPr>
                        <a:t>Tomaševičiūtė</a:t>
                      </a:r>
                      <a:r>
                        <a:rPr lang="lt-LT" sz="1400" b="1" dirty="0">
                          <a:effectLst/>
                        </a:rPr>
                        <a:t>, 4C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Benita </a:t>
                      </a:r>
                      <a:r>
                        <a:rPr lang="lt-LT" sz="1400" b="1" dirty="0" err="1">
                          <a:effectLst/>
                        </a:rPr>
                        <a:t>Langvinytė</a:t>
                      </a:r>
                      <a:r>
                        <a:rPr lang="lt-LT" sz="1400" b="1" dirty="0">
                          <a:effectLst/>
                        </a:rPr>
                        <a:t>, 4C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Elžbieta Petrauskaitė, 4C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Martynas Stankevičius, 4C                       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Markas Sauliūnas, 4G 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1 vieta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Profesionaliausias pristatymas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2026783932"/>
                  </a:ext>
                </a:extLst>
              </a:tr>
              <a:tr h="719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</a:rPr>
                        <a:t>JB </a:t>
                      </a:r>
                      <a:r>
                        <a:rPr lang="lt-LT" sz="1400" b="1" i="1" dirty="0" err="1">
                          <a:effectLst/>
                        </a:rPr>
                        <a:t>Artisio</a:t>
                      </a:r>
                      <a:r>
                        <a:rPr lang="lt-LT" sz="1400" b="1" i="1" dirty="0">
                          <a:effectLst/>
                        </a:rPr>
                        <a:t>              </a:t>
                      </a:r>
                      <a:endParaRPr lang="en-US" sz="14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Aivaras </a:t>
                      </a:r>
                      <a:r>
                        <a:rPr lang="lt-LT" sz="1400" b="1" dirty="0" err="1">
                          <a:effectLst/>
                        </a:rPr>
                        <a:t>Chraminas</a:t>
                      </a:r>
                      <a:r>
                        <a:rPr lang="lt-LT" sz="1400" b="1" dirty="0">
                          <a:effectLst/>
                        </a:rPr>
                        <a:t>, 3E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Gabrielė </a:t>
                      </a:r>
                      <a:r>
                        <a:rPr lang="lt-LT" sz="1400" b="1" dirty="0" err="1">
                          <a:effectLst/>
                        </a:rPr>
                        <a:t>Jakovlevaitė</a:t>
                      </a:r>
                      <a:r>
                        <a:rPr lang="lt-LT" sz="1400" b="1" dirty="0">
                          <a:effectLst/>
                        </a:rPr>
                        <a:t>, 4C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2 vieta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Socialiai atsakingas verslas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439765530"/>
                  </a:ext>
                </a:extLst>
              </a:tr>
              <a:tr h="120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</a:rPr>
                        <a:t>JB Versk puslapį  </a:t>
                      </a:r>
                      <a:r>
                        <a:rPr lang="lt-LT" sz="1400" b="1" dirty="0">
                          <a:effectLst/>
                        </a:rPr>
                        <a:t>       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Domantas Meliukštis, 3A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3 vieta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Geriausias sprendimas mažiausiais kaštais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2889984035"/>
                  </a:ext>
                </a:extLst>
              </a:tr>
              <a:tr h="120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i="1" dirty="0">
                          <a:effectLst/>
                        </a:rPr>
                        <a:t>JB </a:t>
                      </a:r>
                      <a:r>
                        <a:rPr lang="lt-LT" sz="1400" b="1" i="1" dirty="0" err="1">
                          <a:effectLst/>
                        </a:rPr>
                        <a:t>Kambuča</a:t>
                      </a:r>
                      <a:r>
                        <a:rPr lang="lt-LT" sz="1400" b="1" i="1" dirty="0">
                          <a:effectLst/>
                        </a:rPr>
                        <a:t>                   </a:t>
                      </a:r>
                      <a:endParaRPr lang="en-US" sz="14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Žygimantas </a:t>
                      </a:r>
                      <a:r>
                        <a:rPr lang="lt-LT" sz="1400" b="1" dirty="0" err="1">
                          <a:effectLst/>
                        </a:rPr>
                        <a:t>Kiudelis</a:t>
                      </a:r>
                      <a:r>
                        <a:rPr lang="lt-LT" sz="1400" b="1" dirty="0">
                          <a:effectLst/>
                        </a:rPr>
                        <a:t>, 4A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Rytis Stankevičius, 4A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Dominykas Krūminis, 4F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Arnas </a:t>
                      </a:r>
                      <a:r>
                        <a:rPr lang="lt-LT" sz="1400" b="1" dirty="0" err="1">
                          <a:effectLst/>
                        </a:rPr>
                        <a:t>Gaidanka</a:t>
                      </a:r>
                      <a:r>
                        <a:rPr lang="lt-LT" sz="1400" b="1" dirty="0">
                          <a:effectLst/>
                        </a:rPr>
                        <a:t> 4H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Dalyviai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1190258502"/>
                  </a:ext>
                </a:extLst>
              </a:tr>
              <a:tr h="120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effectLst/>
                        </a:rPr>
                        <a:t>JB Happy LAMA              </a:t>
                      </a:r>
                      <a:endParaRPr lang="en-US" sz="14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Liepa Dambrauskaitė, 1F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Rasa Gedeikaitė, 1F   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Rusnės Rupšytė, 1F          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Augustė Morkevičiūtė, 1F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976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7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015DBC25-4591-475D-9D08-AED1C4231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20782"/>
              </p:ext>
            </p:extLst>
          </p:nvPr>
        </p:nvGraphicFramePr>
        <p:xfrm>
          <a:off x="1" y="828760"/>
          <a:ext cx="9160769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5557">
                  <a:extLst>
                    <a:ext uri="{9D8B030D-6E8A-4147-A177-3AD203B41FA5}">
                      <a16:colId xmlns="" xmlns:a16="http://schemas.microsoft.com/office/drawing/2014/main" val="107899593"/>
                    </a:ext>
                  </a:extLst>
                </a:gridCol>
                <a:gridCol w="3590914">
                  <a:extLst>
                    <a:ext uri="{9D8B030D-6E8A-4147-A177-3AD203B41FA5}">
                      <a16:colId xmlns="" xmlns:a16="http://schemas.microsoft.com/office/drawing/2014/main" val="2078155060"/>
                    </a:ext>
                  </a:extLst>
                </a:gridCol>
                <a:gridCol w="1734298">
                  <a:extLst>
                    <a:ext uri="{9D8B030D-6E8A-4147-A177-3AD203B41FA5}">
                      <a16:colId xmlns="" xmlns:a16="http://schemas.microsoft.com/office/drawing/2014/main" val="2128263738"/>
                    </a:ext>
                  </a:extLst>
                </a:gridCol>
              </a:tblGrid>
              <a:tr h="44312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LAIMOS GIRDAUSKIENĖS, geografijos, ekonomikos ME,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78208190"/>
                  </a:ext>
                </a:extLst>
              </a:tr>
              <a:tr h="138906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Nacionalinė eXpo 2021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JB Versk puslapį        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Domantas </a:t>
                      </a:r>
                      <a:r>
                        <a:rPr lang="lt-LT" sz="1800" b="1" dirty="0" err="1">
                          <a:effectLst/>
                        </a:rPr>
                        <a:t>Meliukštis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4 vieta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Tvariausia verslo idėja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4267966230"/>
                  </a:ext>
                </a:extLst>
              </a:tr>
              <a:tr h="2807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JB </a:t>
                      </a:r>
                      <a:r>
                        <a:rPr lang="lt-LT" sz="1800" b="1" i="1" dirty="0" err="1">
                          <a:effectLst/>
                        </a:rPr>
                        <a:t>Jamello</a:t>
                      </a:r>
                      <a:r>
                        <a:rPr lang="lt-LT" sz="1800" b="1" i="1" dirty="0">
                          <a:effectLst/>
                        </a:rPr>
                        <a:t>                 </a:t>
                      </a:r>
                      <a:endParaRPr lang="en-US" sz="1800" b="1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Neda </a:t>
                      </a:r>
                      <a:r>
                        <a:rPr lang="lt-LT" sz="1800" b="1" dirty="0" err="1">
                          <a:effectLst/>
                        </a:rPr>
                        <a:t>Tomaševičiūtė</a:t>
                      </a:r>
                      <a:r>
                        <a:rPr lang="lt-LT" sz="1800" b="1" dirty="0">
                          <a:effectLst/>
                        </a:rPr>
                        <a:t>, 4C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Benita </a:t>
                      </a:r>
                      <a:r>
                        <a:rPr lang="lt-LT" sz="1800" b="1" dirty="0" err="1">
                          <a:effectLst/>
                        </a:rPr>
                        <a:t>Langvinytė</a:t>
                      </a:r>
                      <a:r>
                        <a:rPr lang="lt-LT" sz="1800" b="1" dirty="0">
                          <a:effectLst/>
                        </a:rPr>
                        <a:t>, 4C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Elžbieta Petrauskaitė, 4C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Martynas Stankevičius, 4C                      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Markas Sauliūnas, 4G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11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207497735"/>
                  </a:ext>
                </a:extLst>
              </a:tr>
              <a:tr h="13890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Europos JA organizuotas hakatonas  STEMEduHack (Hack the future of STEM education)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JB Versk puslapį          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Domantas </a:t>
                      </a:r>
                      <a:r>
                        <a:rPr lang="lt-LT" sz="1800" b="1" dirty="0" err="1">
                          <a:effectLst/>
                        </a:rPr>
                        <a:t>Meliukštis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79" marR="13779" marT="0" marB="0" anchor="ctr"/>
                </a:tc>
                <a:extLst>
                  <a:ext uri="{0D108BD9-81ED-4DB2-BD59-A6C34878D82A}">
                    <a16:rowId xmlns="" xmlns:a16="http://schemas.microsoft.com/office/drawing/2014/main" val="3305039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3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BF2E6F8F-DE49-4134-B292-993898C17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620824"/>
              </p:ext>
            </p:extLst>
          </p:nvPr>
        </p:nvGraphicFramePr>
        <p:xfrm>
          <a:off x="1" y="828760"/>
          <a:ext cx="9143999" cy="6029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68371475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243556702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3271677806"/>
                    </a:ext>
                  </a:extLst>
                </a:gridCol>
              </a:tblGrid>
              <a:tr h="98445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NIJOLĖS KULĖŠIENĖS, tikybos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4649289"/>
                  </a:ext>
                </a:extLst>
              </a:tr>
              <a:tr h="98445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arkivyskupijos Kalėdinių atvirukų paroda – konkursas „Su Šv. Kalėdomis”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Martyna Šikšniūtė, 2A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Laureatė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85051606"/>
                  </a:ext>
                </a:extLst>
              </a:tr>
              <a:tr h="1045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 Baltušytė, 2C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76668844"/>
                  </a:ext>
                </a:extLst>
              </a:tr>
              <a:tr h="98445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ROMUALDOS KRUTKEVIČIENĖS, ekonomikos VM,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0001823"/>
                  </a:ext>
                </a:extLst>
              </a:tr>
              <a:tr h="20301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mokinių ekonomikos ir verslo olimpiada (regioninis etapas)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Ramojus Žukauskas, 1E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47641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3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478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215106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3900" i="1" dirty="0">
                <a:latin typeface="Cambria" panose="02040503050406030204" pitchFamily="18" charset="0"/>
              </a:rPr>
              <a:t/>
            </a:r>
            <a:br>
              <a:rPr lang="lt-LT" sz="3900" i="1" dirty="0">
                <a:latin typeface="Cambria" panose="02040503050406030204" pitchFamily="18" charset="0"/>
              </a:rPr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reiškiama padėka,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pavardės įrašomos į gimnazijos „Garbės knygą“ ir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„Mokslo šlovės galerijos“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SOCIALINIŲ MOKSLŲ LAUREATAIS</a:t>
            </a:r>
            <a:b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SKELBIAMI...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SOCIALINIŲ MOKSLŲ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210" y="1700808"/>
            <a:ext cx="8716270" cy="4782545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DOMANTAS MELIUKŠTIS</a:t>
            </a: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 klasės mokinys </a:t>
            </a:r>
            <a:endParaRPr lang="lt-LT" sz="20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lt-LT" sz="19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sz="2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mokinį ruošusi mokytoja</a:t>
            </a:r>
            <a:endParaRPr lang="lt-LT" sz="20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LAIMA GIRDAUSKIENĖ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geografijos, ekonomikos mokytoja ekspertė</a:t>
            </a:r>
          </a:p>
          <a:p>
            <a:pPr marL="0" indent="0" algn="ctr">
              <a:buNone/>
            </a:pPr>
            <a:endParaRPr lang="lt-LT" sz="3800" b="1" dirty="0">
              <a:latin typeface="Cambria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lt-LT" sz="3800" b="1" dirty="0"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617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LIETUVIŲ FILOLOGIJOS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43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LIETUVIŲ FILOLOGIJOS 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414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B3C2E95E-C4BA-41C1-B14E-48E3316EFB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404927"/>
              </p:ext>
            </p:extLst>
          </p:nvPr>
        </p:nvGraphicFramePr>
        <p:xfrm>
          <a:off x="1" y="828761"/>
          <a:ext cx="9171148" cy="6029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9899">
                  <a:extLst>
                    <a:ext uri="{9D8B030D-6E8A-4147-A177-3AD203B41FA5}">
                      <a16:colId xmlns="" xmlns:a16="http://schemas.microsoft.com/office/drawing/2014/main" val="2156453055"/>
                    </a:ext>
                  </a:extLst>
                </a:gridCol>
                <a:gridCol w="3594985">
                  <a:extLst>
                    <a:ext uri="{9D8B030D-6E8A-4147-A177-3AD203B41FA5}">
                      <a16:colId xmlns="" xmlns:a16="http://schemas.microsoft.com/office/drawing/2014/main" val="3441915604"/>
                    </a:ext>
                  </a:extLst>
                </a:gridCol>
                <a:gridCol w="1736264">
                  <a:extLst>
                    <a:ext uri="{9D8B030D-6E8A-4147-A177-3AD203B41FA5}">
                      <a16:colId xmlns="" xmlns:a16="http://schemas.microsoft.com/office/drawing/2014/main" val="1758144514"/>
                    </a:ext>
                  </a:extLst>
                </a:gridCol>
              </a:tblGrid>
              <a:tr h="120584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RAMŪNO LIUOKAIČIO, informacinių technologijų ME,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8408318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„</a:t>
                      </a:r>
                      <a:r>
                        <a:rPr lang="lt-LT" sz="1800" b="1" dirty="0" err="1">
                          <a:effectLst/>
                        </a:rPr>
                        <a:t>Fall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Challenge</a:t>
                      </a:r>
                      <a:r>
                        <a:rPr lang="lt-LT" sz="1800" b="1" dirty="0">
                          <a:effectLst/>
                        </a:rPr>
                        <a:t> 2020“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Gediminas Vasiliauskas,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79309613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IT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Gediminas Vasiliauskas,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06382078"/>
                  </a:ext>
                </a:extLst>
              </a:tr>
              <a:tr h="120584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VITOS KISIELIŪTĖS, informacinių technologijų 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179339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IT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Mantvydas Deltuva, 3C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74922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8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583DFB37-09F7-4741-A862-2FE821A57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86657"/>
              </p:ext>
            </p:extLst>
          </p:nvPr>
        </p:nvGraphicFramePr>
        <p:xfrm>
          <a:off x="0" y="828761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3130204376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852933285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783464072"/>
                    </a:ext>
                  </a:extLst>
                </a:gridCol>
              </a:tblGrid>
              <a:tr h="38303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SOLVEIGOS LAUČIENĖS, lietuvių k.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78929"/>
                  </a:ext>
                </a:extLst>
              </a:tr>
              <a:tr h="24271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9-12 klasių mokinių kultūrinio orientavimosi konkursas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Kaunas - inteligentijos lopšys“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Gustė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Bočkutė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Ema </a:t>
                      </a:r>
                      <a:r>
                        <a:rPr lang="lt-LT" sz="1800" b="1" dirty="0" err="1">
                          <a:effectLst/>
                        </a:rPr>
                        <a:t>Narvalaitytė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Evelina </a:t>
                      </a:r>
                      <a:r>
                        <a:rPr lang="lt-LT" sz="1800" b="1" dirty="0" err="1">
                          <a:effectLst/>
                        </a:rPr>
                        <a:t>Žičkutė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Rusnė </a:t>
                      </a:r>
                      <a:r>
                        <a:rPr lang="lt-LT" sz="1800" b="1" dirty="0" err="1">
                          <a:effectLst/>
                        </a:rPr>
                        <a:t>Zaveckaitė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Fausta </a:t>
                      </a:r>
                      <a:r>
                        <a:rPr lang="lt-LT" sz="1800" b="1" dirty="0" err="1">
                          <a:effectLst/>
                        </a:rPr>
                        <a:t>Grajauskaitė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 Janulevičiūtė,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3414909076"/>
                  </a:ext>
                </a:extLst>
              </a:tr>
              <a:tr h="1609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mokinių lietuvių kalbos ir literatūros olimpiados Lietuvos ir užsienio lietuviškų mokyklų 9-12/I-IV gimnazijos klasių mokinių antrasis (miesto) etapas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Augustė Kubiliūtė, 4E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979451930"/>
                  </a:ext>
                </a:extLst>
              </a:tr>
              <a:tr h="1609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mokinių lietuvių kalbos ir literatūros olimpiados Lietuvos ir užsienio lietuviškų mokyklų 9-12/I-IV gimnazijos klasių mokinių trečiasis (šalies) etapas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Augustė Kubiliūtė, 4E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4017328072"/>
                  </a:ext>
                </a:extLst>
              </a:tr>
            </a:tbl>
          </a:graphicData>
        </a:graphic>
      </p:graphicFrame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80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FAEA9D71-3707-4E31-A8BF-F51F065AC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185499"/>
              </p:ext>
            </p:extLst>
          </p:nvPr>
        </p:nvGraphicFramePr>
        <p:xfrm>
          <a:off x="1" y="845148"/>
          <a:ext cx="9144000" cy="601285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3570792211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732400776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81817407"/>
                    </a:ext>
                  </a:extLst>
                </a:gridCol>
              </a:tblGrid>
              <a:tr h="64399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SOLVEIGOS LAUČIENĖS, lietuvių k.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43180942"/>
                  </a:ext>
                </a:extLst>
              </a:tr>
              <a:tr h="64399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Euroclassica</a:t>
                      </a:r>
                      <a:r>
                        <a:rPr lang="lt-LT" sz="1800" b="1" dirty="0">
                          <a:effectLst/>
                        </a:rPr>
                        <a:t> organizuojamas Europos šalių moksleivių lotynų kalbos ir Antikos kultūros konkursas „ELEX“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Vaida Kolbutė, 4E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2162675854"/>
                  </a:ext>
                </a:extLst>
              </a:tr>
              <a:tr h="1374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Fausta Grajauskaitė, 3F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647263354"/>
                  </a:ext>
                </a:extLst>
              </a:tr>
              <a:tr h="2018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lotynų kalbos ir Antikos kultūros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Fausta </a:t>
                      </a:r>
                      <a:r>
                        <a:rPr lang="lt-LT" sz="1800" b="1" dirty="0" err="1">
                          <a:effectLst/>
                        </a:rPr>
                        <a:t>Grajauskaitė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 </a:t>
                      </a:r>
                      <a:r>
                        <a:rPr lang="lt-LT" sz="1800" b="1" dirty="0" err="1">
                          <a:effectLst/>
                        </a:rPr>
                        <a:t>Lekšaitė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</a:t>
                      </a:r>
                      <a:r>
                        <a:rPr lang="lt-LT" sz="1800" b="1" dirty="0" err="1">
                          <a:effectLst/>
                        </a:rPr>
                        <a:t>Ragauskaitė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2152878142"/>
                  </a:ext>
                </a:extLst>
              </a:tr>
              <a:tr h="13313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LR Prezidento Gitano Nausėdos inicijuota akcija „Laiškas istorijai“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 Kazlauskaitė, 1E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4" marR="65424" marT="0" marB="0" anchor="ctr"/>
                </a:tc>
                <a:extLst>
                  <a:ext uri="{0D108BD9-81ED-4DB2-BD59-A6C34878D82A}">
                    <a16:rowId xmlns="" xmlns:a16="http://schemas.microsoft.com/office/drawing/2014/main" val="2019700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1FB342CB-BDE4-4702-A9EE-27DD6DB1D0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078665"/>
              </p:ext>
            </p:extLst>
          </p:nvPr>
        </p:nvGraphicFramePr>
        <p:xfrm>
          <a:off x="0" y="828762"/>
          <a:ext cx="9143999" cy="60357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557761187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713283060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264466732"/>
                    </a:ext>
                  </a:extLst>
                </a:gridCol>
              </a:tblGrid>
              <a:tr h="27392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AUDRONĖS KONDROTIENĖS, lietuvių k. ME,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8306517"/>
                  </a:ext>
                </a:extLst>
              </a:tr>
              <a:tr h="8586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Respublikinis projektas ,,Giminės medis-2020“, skirtas Pauliaus Galaunės 130-osioms gimimo metinėms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Eliza Mažeikaitė, 2E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2 vieta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818156185"/>
                  </a:ext>
                </a:extLst>
              </a:tr>
              <a:tr h="1443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Kauno miesto mokinių Maironio dienai skirta konferencija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Kamilė </a:t>
                      </a:r>
                      <a:r>
                        <a:rPr lang="lt-LT" sz="1600" b="1" dirty="0" err="1">
                          <a:effectLst/>
                        </a:rPr>
                        <a:t>Butavičiūtė</a:t>
                      </a:r>
                      <a:r>
                        <a:rPr lang="lt-LT" sz="1600" b="1" dirty="0">
                          <a:effectLst/>
                        </a:rPr>
                        <a:t>, 2E 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Andrėja Matuzevičiūtė, 2E 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Mija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Motiejaitytė</a:t>
                      </a:r>
                      <a:r>
                        <a:rPr lang="lt-LT" sz="1600" b="1" dirty="0">
                          <a:effectLst/>
                        </a:rPr>
                        <a:t>, 2E 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Marija </a:t>
                      </a:r>
                      <a:r>
                        <a:rPr lang="lt-LT" sz="1600" b="1" dirty="0" err="1">
                          <a:effectLst/>
                        </a:rPr>
                        <a:t>Trimailovaitė</a:t>
                      </a:r>
                      <a:r>
                        <a:rPr lang="lt-LT" sz="1600" b="1" dirty="0">
                          <a:effectLst/>
                        </a:rPr>
                        <a:t>, 2E 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Gabrielė Petraitytė, 2E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Dalyvės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141449509"/>
                  </a:ext>
                </a:extLst>
              </a:tr>
              <a:tr h="85868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Tarptautinis 5-12 kl. mokinių Dienoraščio konkursas ,,ŠVIES@.AŠ“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Tėja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Voverytė</a:t>
                      </a:r>
                      <a:r>
                        <a:rPr lang="lt-LT" sz="1600" b="1" dirty="0">
                          <a:effectLst/>
                        </a:rPr>
                        <a:t>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Padėka 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(skatinamoji vieta)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3710348463"/>
                  </a:ext>
                </a:extLst>
              </a:tr>
              <a:tr h="2028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Andrėja Matuzevičiūtė,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Eliza Mažeikaitė,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Liepa </a:t>
                      </a:r>
                      <a:r>
                        <a:rPr lang="lt-LT" sz="1600" b="1" dirty="0" err="1">
                          <a:effectLst/>
                        </a:rPr>
                        <a:t>Kurševičiūtė</a:t>
                      </a:r>
                      <a:r>
                        <a:rPr lang="lt-LT" sz="1600" b="1" dirty="0">
                          <a:effectLst/>
                        </a:rPr>
                        <a:t>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Oresta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Drevinskaitė</a:t>
                      </a:r>
                      <a:r>
                        <a:rPr lang="lt-LT" sz="1600" b="1" dirty="0">
                          <a:effectLst/>
                        </a:rPr>
                        <a:t>, 2K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Raigardas </a:t>
                      </a:r>
                      <a:r>
                        <a:rPr lang="lt-LT" sz="1600" b="1" dirty="0" err="1">
                          <a:effectLst/>
                        </a:rPr>
                        <a:t>Jurkša</a:t>
                      </a:r>
                      <a:r>
                        <a:rPr lang="lt-LT" sz="1600" b="1" dirty="0">
                          <a:effectLst/>
                        </a:rPr>
                        <a:t>, 2K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Vilius Paukštė, 2K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Elinga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Stanislovaitytė</a:t>
                      </a:r>
                      <a:r>
                        <a:rPr lang="lt-LT" sz="1600" b="1" dirty="0">
                          <a:effectLst/>
                        </a:rPr>
                        <a:t>, 2K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930343922"/>
                  </a:ext>
                </a:extLst>
              </a:tr>
              <a:tr h="5663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Tarptautinė kūrybinė - tiriamoji konferencija ,,Karyba-kitaip“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Povilas Morkūnas, 2E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1625260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1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D5E3B62B-71EF-4B57-9E29-4DCE9FD2F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09280"/>
              </p:ext>
            </p:extLst>
          </p:nvPr>
        </p:nvGraphicFramePr>
        <p:xfrm>
          <a:off x="0" y="828760"/>
          <a:ext cx="9143999" cy="602924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680776488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648703939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993366867"/>
                    </a:ext>
                  </a:extLst>
                </a:gridCol>
              </a:tblGrid>
              <a:tr h="3398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AUDRONĖS KONDROTIENĖS, lietuvių k. ME,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0982727"/>
                  </a:ext>
                </a:extLst>
              </a:tr>
              <a:tr h="1065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Respublikinis eseistikos konkursas </a:t>
                      </a:r>
                      <a:endParaRPr lang="lt-LT" sz="16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</a:rPr>
                        <a:t>,,</a:t>
                      </a:r>
                      <a:r>
                        <a:rPr lang="lt-LT" sz="1600" b="1" dirty="0">
                          <a:effectLst/>
                        </a:rPr>
                        <a:t>Laisvės vaikai apie laisvę“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Tėja Voverytė, 2E,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EmilijaStepšytė, 2E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PovilasMorkūnas, 2E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3896020337"/>
                  </a:ext>
                </a:extLst>
              </a:tr>
              <a:tr h="1428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Lietuvos mokinių lietuvių kalbos ir literatūros olimpiados Lietuvos ir užsienio lietuviškų mokyklų 9-12/I-IV gimnazijos klasių mokinių antrasis (miesto) etapas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Andrėja Matuzevičiūtė,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3690770162"/>
                  </a:ext>
                </a:extLst>
              </a:tr>
              <a:tr h="1065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50-ojo tarptautinio Jaunimo epistolinio rašinio konkursas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Smiltė </a:t>
                      </a:r>
                      <a:r>
                        <a:rPr lang="lt-LT" sz="1600" b="1" dirty="0" err="1">
                          <a:effectLst/>
                        </a:rPr>
                        <a:t>Pikaitė</a:t>
                      </a:r>
                      <a:r>
                        <a:rPr lang="lt-LT" sz="1600" b="1" dirty="0">
                          <a:effectLst/>
                        </a:rPr>
                        <a:t>, 1K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Rusnė </a:t>
                      </a:r>
                      <a:r>
                        <a:rPr lang="lt-LT" sz="1600" b="1" dirty="0" err="1">
                          <a:effectLst/>
                        </a:rPr>
                        <a:t>Kemežytė</a:t>
                      </a:r>
                      <a:r>
                        <a:rPr lang="lt-LT" sz="1600" b="1" dirty="0">
                          <a:effectLst/>
                        </a:rPr>
                        <a:t>, 1K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Dalyvės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593422458"/>
                  </a:ext>
                </a:extLst>
              </a:tr>
              <a:tr h="7025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Lietuvos Respublikos Jaunųjų kalbininkų konkursas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Karolina Paliulytė, 2K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3104911620"/>
                  </a:ext>
                </a:extLst>
              </a:tr>
              <a:tr h="1428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Respublikinis moksleivių esė konkursas ,,Tebus pašlovinti nenusilenkę prieš netiesą“, skirtas Juozo-Lukšos Daumanto metams paminėti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Tėja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Voverytė</a:t>
                      </a:r>
                      <a:r>
                        <a:rPr lang="lt-LT" sz="1600" b="1" dirty="0">
                          <a:effectLst/>
                        </a:rPr>
                        <a:t>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PovilasMorkūnas</a:t>
                      </a:r>
                      <a:r>
                        <a:rPr lang="lt-LT" sz="1600" b="1" dirty="0">
                          <a:effectLst/>
                        </a:rPr>
                        <a:t>, 2E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Ūla </a:t>
                      </a:r>
                      <a:r>
                        <a:rPr lang="lt-LT" sz="1600" b="1" dirty="0" err="1">
                          <a:effectLst/>
                        </a:rPr>
                        <a:t>Levickaitė</a:t>
                      </a:r>
                      <a:r>
                        <a:rPr lang="lt-LT" sz="1600" b="1" dirty="0">
                          <a:effectLst/>
                        </a:rPr>
                        <a:t>, 2K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Dalyvės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292664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1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750505B6-B2ED-4515-88CC-1D2109CD0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699244"/>
              </p:ext>
            </p:extLst>
          </p:nvPr>
        </p:nvGraphicFramePr>
        <p:xfrm>
          <a:off x="0" y="828762"/>
          <a:ext cx="9143999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124701233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88515443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4051554157"/>
                    </a:ext>
                  </a:extLst>
                </a:gridCol>
              </a:tblGrid>
              <a:tr h="44533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AUDRONĖS KONDROTIENĖS, lietuvių k. ME,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74736565"/>
                  </a:ext>
                </a:extLst>
              </a:tr>
              <a:tr h="139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Respublikinis tautosakos konkursas ,,Animuoju pasaką 2021“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Aistė </a:t>
                      </a:r>
                      <a:r>
                        <a:rPr lang="lt-LT" sz="1800" b="1" dirty="0" err="1">
                          <a:effectLst/>
                        </a:rPr>
                        <a:t>Dirmeikytė</a:t>
                      </a:r>
                      <a:r>
                        <a:rPr lang="lt-LT" sz="1800" b="1" dirty="0">
                          <a:effectLst/>
                        </a:rPr>
                        <a:t>, 1K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Vaiva Petrauskaitė, 1K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 (rezultatai laukiami)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3479863070"/>
                  </a:ext>
                </a:extLst>
              </a:tr>
              <a:tr h="13959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Europos Sąjungos 70 metų jubiliejui paminėti skirta akcija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,,</a:t>
                      </a:r>
                      <a:r>
                        <a:rPr lang="lt-LT" sz="1800" b="1" dirty="0">
                          <a:effectLst/>
                        </a:rPr>
                        <a:t>Laiškas Europos Sąjungai“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Tėja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Voverytė</a:t>
                      </a:r>
                      <a:r>
                        <a:rPr lang="lt-LT" sz="1800" b="1" dirty="0">
                          <a:effectLst/>
                        </a:rPr>
                        <a:t>, 2E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2500720657"/>
                  </a:ext>
                </a:extLst>
              </a:tr>
              <a:tr h="18713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Respublikinė mokinių mokslinių, tiriamųjų, kūrybinių darbų konferencija ,,Tiriam pasaulį -atrandam save“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Barbora </a:t>
                      </a:r>
                      <a:r>
                        <a:rPr lang="lt-LT" sz="1800" b="1" dirty="0" err="1">
                          <a:effectLst/>
                        </a:rPr>
                        <a:t>Pečkaitytė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Patricija </a:t>
                      </a:r>
                      <a:r>
                        <a:rPr lang="lt-LT" sz="1800" b="1" dirty="0" err="1">
                          <a:effectLst/>
                        </a:rPr>
                        <a:t>Samulytė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Simona </a:t>
                      </a:r>
                      <a:r>
                        <a:rPr lang="lt-LT" sz="1800" b="1" dirty="0" err="1">
                          <a:effectLst/>
                        </a:rPr>
                        <a:t>Starkutė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Danielė </a:t>
                      </a:r>
                      <a:r>
                        <a:rPr lang="lt-LT" sz="1800" b="1" dirty="0" err="1">
                          <a:effectLst/>
                        </a:rPr>
                        <a:t>Zikutė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739141334"/>
                  </a:ext>
                </a:extLst>
              </a:tr>
              <a:tr h="9206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VMLR Kauno miesto moksleivių Raiškiojo skaitymo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Stela Tarasevičiūtė, 1K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Aistė Dirmeikytė, 1K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13" marR="30713" marT="0" marB="0" anchor="ctr"/>
                </a:tc>
                <a:extLst>
                  <a:ext uri="{0D108BD9-81ED-4DB2-BD59-A6C34878D82A}">
                    <a16:rowId xmlns="" xmlns:a16="http://schemas.microsoft.com/office/drawing/2014/main" val="1803930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56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B116BCE4-ADE2-4F6A-BA11-4424C546F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22049"/>
              </p:ext>
            </p:extLst>
          </p:nvPr>
        </p:nvGraphicFramePr>
        <p:xfrm>
          <a:off x="0" y="828762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746295329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830244715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1986541837"/>
                    </a:ext>
                  </a:extLst>
                </a:gridCol>
              </a:tblGrid>
              <a:tr h="31844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LAIMOS STASIŪNAITĖS, lietuvių k.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7309582"/>
                  </a:ext>
                </a:extLst>
              </a:tr>
              <a:tr h="26862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9-12 klasių mokinių kultūrinio orientavimosi konkursas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Kauno </a:t>
                      </a:r>
                      <a:r>
                        <a:rPr lang="lt-LT" sz="1800" b="1" dirty="0" err="1">
                          <a:effectLst/>
                        </a:rPr>
                        <a:t>Pompėja</a:t>
                      </a:r>
                      <a:r>
                        <a:rPr lang="lt-LT" sz="1800" b="1" dirty="0">
                          <a:effectLst/>
                        </a:rPr>
                        <a:t>“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Gabrielė Aleknaitė,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Laura Balčiūnaitė,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Vilius Kemzūra,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Luka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Šimaitė</a:t>
                      </a:r>
                      <a:r>
                        <a:rPr lang="lt-LT" sz="1800" b="1" dirty="0">
                          <a:effectLst/>
                        </a:rPr>
                        <a:t>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Rugilė Kavaliauskaitė,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Adomas Palaima,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Aina</a:t>
                      </a:r>
                      <a:r>
                        <a:rPr lang="lt-LT" sz="1800" b="1" dirty="0">
                          <a:effectLst/>
                        </a:rPr>
                        <a:t> Krasauskaitė, 1D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Augustė </a:t>
                      </a:r>
                      <a:r>
                        <a:rPr lang="lt-LT" sz="1800" b="1" dirty="0" err="1">
                          <a:effectLst/>
                        </a:rPr>
                        <a:t>Samuolytė</a:t>
                      </a:r>
                      <a:r>
                        <a:rPr lang="lt-LT" sz="1800" b="1" dirty="0">
                          <a:effectLst/>
                        </a:rPr>
                        <a:t>, 1D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29804707"/>
                  </a:ext>
                </a:extLst>
              </a:tr>
              <a:tr h="3024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Europos Sąjungos 70 metų jubiliejui paminėti skirta akcija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,,</a:t>
                      </a:r>
                      <a:r>
                        <a:rPr lang="lt-LT" sz="1800" b="1" dirty="0">
                          <a:effectLst/>
                        </a:rPr>
                        <a:t>Laiškas Europos Sąjungai“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Laura Balčiūnaitė,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Adomas Palaima, 1D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Erikas </a:t>
                      </a:r>
                      <a:r>
                        <a:rPr lang="lt-LT" sz="1800" b="1" dirty="0" err="1">
                          <a:effectLst/>
                        </a:rPr>
                        <a:t>Kadiša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Rusnė Stankevičiūtė,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Titas Čapkauskas, 3D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Elija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Norbutaitė</a:t>
                      </a:r>
                      <a:r>
                        <a:rPr lang="lt-LT" sz="1800" b="1" dirty="0">
                          <a:effectLst/>
                        </a:rPr>
                        <a:t>, 3D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Benas </a:t>
                      </a:r>
                      <a:r>
                        <a:rPr lang="lt-LT" sz="1800" b="1" dirty="0" err="1">
                          <a:effectLst/>
                        </a:rPr>
                        <a:t>Andriuščenka</a:t>
                      </a:r>
                      <a:r>
                        <a:rPr lang="lt-LT" sz="1800" b="1" dirty="0">
                          <a:effectLst/>
                        </a:rPr>
                        <a:t>, 3H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Ilzė </a:t>
                      </a:r>
                      <a:r>
                        <a:rPr lang="lt-LT" sz="1800" b="1" dirty="0" err="1">
                          <a:effectLst/>
                        </a:rPr>
                        <a:t>Civinskaitė</a:t>
                      </a:r>
                      <a:r>
                        <a:rPr lang="lt-LT" sz="1800" b="1" dirty="0">
                          <a:effectLst/>
                        </a:rPr>
                        <a:t>, 3H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Beatričė </a:t>
                      </a:r>
                      <a:r>
                        <a:rPr lang="lt-LT" sz="1800" b="1" dirty="0" err="1">
                          <a:effectLst/>
                        </a:rPr>
                        <a:t>Roževičiūtė</a:t>
                      </a:r>
                      <a:r>
                        <a:rPr lang="lt-LT" sz="1800" b="1" dirty="0">
                          <a:effectLst/>
                        </a:rPr>
                        <a:t>, 3H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08112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1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  <p:pic>
        <p:nvPicPr>
          <p:cNvPr id="3" name="Picture 3" descr="http://ktu.lt/evf/sites/ktu.lt.evf/files/saules.jpg"/>
          <p:cNvPicPr/>
          <p:nvPr/>
        </p:nvPicPr>
        <p:blipFill>
          <a:blip r:embed="rId3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A65D0C7-110F-4A95-9CFF-115974344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09319"/>
              </p:ext>
            </p:extLst>
          </p:nvPr>
        </p:nvGraphicFramePr>
        <p:xfrm>
          <a:off x="0" y="828760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573015152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954452153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1363938021"/>
                    </a:ext>
                  </a:extLst>
                </a:gridCol>
              </a:tblGrid>
              <a:tr h="58473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AUKSUOLĖS MARČIULIONIENĖS, lietuvių k. ME,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3549592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Tarptautinis 5-12 kl. Dienoraščio konkursas ,,ŠVIES@.AŠ“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 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 </a:t>
                      </a:r>
                      <a:r>
                        <a:rPr lang="lt-LT" sz="1800" b="1" dirty="0" err="1">
                          <a:effectLst/>
                        </a:rPr>
                        <a:t>Riepšaitė</a:t>
                      </a:r>
                      <a:r>
                        <a:rPr lang="lt-LT" sz="1800" b="1" dirty="0">
                          <a:effectLst/>
                        </a:rPr>
                        <a:t>, 4D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33745297"/>
                  </a:ext>
                </a:extLst>
              </a:tr>
              <a:tr h="18269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Kristinos Sabaliauskaitės 8–12 klasių moksleivių trumpojo rašinio konkursas  „Ką man reiškia laisvė?“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 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 </a:t>
                      </a:r>
                      <a:r>
                        <a:rPr lang="lt-LT" sz="1800" b="1" dirty="0" err="1">
                          <a:effectLst/>
                        </a:rPr>
                        <a:t>Riepšaitė</a:t>
                      </a:r>
                      <a:r>
                        <a:rPr lang="lt-LT" sz="1800" b="1" dirty="0">
                          <a:effectLst/>
                        </a:rPr>
                        <a:t>, 4D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85882350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mokinių meninio skaitymo konkursas, Kauno m. turas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 Simonavičiūtė, 2B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Miesto laureatė,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73387197"/>
                  </a:ext>
                </a:extLst>
              </a:tr>
              <a:tr h="12058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Respublikinis konkursas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Odė mėgstamiausiam knygos herojui”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Elzė </a:t>
                      </a:r>
                      <a:r>
                        <a:rPr lang="lt-LT" sz="1800" b="1" dirty="0" err="1">
                          <a:effectLst/>
                        </a:rPr>
                        <a:t>Ryzgelytė</a:t>
                      </a:r>
                      <a:r>
                        <a:rPr lang="lt-LT" sz="1800" b="1" dirty="0">
                          <a:effectLst/>
                        </a:rPr>
                        <a:t>, 1G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15485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854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F0A569C9-8A84-4306-9194-76C10EF78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978347"/>
              </p:ext>
            </p:extLst>
          </p:nvPr>
        </p:nvGraphicFramePr>
        <p:xfrm>
          <a:off x="0" y="828761"/>
          <a:ext cx="9144000" cy="603554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348929878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486472555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2980384295"/>
                    </a:ext>
                  </a:extLst>
                </a:gridCol>
              </a:tblGrid>
              <a:tr h="27411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ILONOS PLIOPIENĖS, lietuvių MM,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2058862"/>
                  </a:ext>
                </a:extLst>
              </a:tr>
              <a:tr h="8564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Lietuvos mokinių lietuvių kalbos ir literatūros olimpiados I-IV gimnazijos klasių mokinių antrasis (miesto) etapas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Ieva Randytė, 4C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46045810"/>
                  </a:ext>
                </a:extLst>
              </a:tr>
              <a:tr h="5652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K. Sabaliauskaitės 8-12 kl. moksleivių rašinio konkursas „Ką man reiškia laisvė?“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Gabija </a:t>
                      </a:r>
                      <a:r>
                        <a:rPr lang="lt-LT" sz="1600" b="1" dirty="0" err="1">
                          <a:effectLst/>
                        </a:rPr>
                        <a:t>Dūdaitė</a:t>
                      </a:r>
                      <a:r>
                        <a:rPr lang="lt-LT" sz="1600" b="1" dirty="0">
                          <a:effectLst/>
                        </a:rPr>
                        <a:t>, 4F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75578395"/>
                  </a:ext>
                </a:extLst>
              </a:tr>
              <a:tr h="34769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LR Prezidento inicijuota akcija </a:t>
                      </a:r>
                      <a:endParaRPr lang="lt-LT" sz="16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</a:rPr>
                        <a:t>„</a:t>
                      </a:r>
                      <a:r>
                        <a:rPr lang="lt-LT" sz="1600" b="1" dirty="0">
                          <a:effectLst/>
                        </a:rPr>
                        <a:t>Laiškas Lietuvos istorijai“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Ieva </a:t>
                      </a:r>
                      <a:r>
                        <a:rPr lang="lt-LT" sz="1600" b="1" dirty="0" err="1">
                          <a:effectLst/>
                        </a:rPr>
                        <a:t>Armalytė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Aurida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Bajorinaitė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Austėja </a:t>
                      </a:r>
                      <a:r>
                        <a:rPr lang="lt-LT" sz="1600" b="1" dirty="0" err="1">
                          <a:effectLst/>
                        </a:rPr>
                        <a:t>Bataitytė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Benas Bernotavičius,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Martynas </a:t>
                      </a:r>
                      <a:r>
                        <a:rPr lang="lt-LT" sz="1600" b="1" dirty="0" err="1">
                          <a:effectLst/>
                        </a:rPr>
                        <a:t>Ezerskis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Amelija </a:t>
                      </a:r>
                      <a:r>
                        <a:rPr lang="lt-LT" sz="1600" b="1" dirty="0" err="1">
                          <a:effectLst/>
                        </a:rPr>
                        <a:t>Kalonaitytė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Lukas Malakauskas,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Meda </a:t>
                      </a:r>
                      <a:r>
                        <a:rPr lang="lt-LT" sz="1600" b="1" dirty="0" err="1">
                          <a:effectLst/>
                        </a:rPr>
                        <a:t>Maskaliovaitė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Ieva Ramanauskaitė,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Lukrecija Šileikytė,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Agnė </a:t>
                      </a:r>
                      <a:r>
                        <a:rPr lang="lt-LT" sz="1600" b="1" dirty="0" err="1">
                          <a:effectLst/>
                        </a:rPr>
                        <a:t>Urbutytė</a:t>
                      </a:r>
                      <a:r>
                        <a:rPr lang="lt-LT" sz="1600" b="1" dirty="0">
                          <a:effectLst/>
                        </a:rPr>
                        <a:t>, 3G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Paulina Varnaitė, 3G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91576198"/>
                  </a:ext>
                </a:extLst>
              </a:tr>
              <a:tr h="8564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ES 70 metų jubiliejui paminėti skirta akcija „Laiškas Europos Sąjungai“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Lukrecija Šileikytė, 3G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Benas Bernotavičius, 3G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Paulina Varnaitė, 3G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08944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2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76C09185-8C5A-4BDB-9E5D-5B5EB6F2C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4956"/>
              </p:ext>
            </p:extLst>
          </p:nvPr>
        </p:nvGraphicFramePr>
        <p:xfrm>
          <a:off x="1" y="828761"/>
          <a:ext cx="9144001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1807367731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68984228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772808013"/>
                    </a:ext>
                  </a:extLst>
                </a:gridCol>
              </a:tblGrid>
              <a:tr h="24901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DALIOS GASIŪNIENĖS, lietuvių k. MM, ruošti mokiniai: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9931450"/>
                  </a:ext>
                </a:extLst>
              </a:tr>
              <a:tr h="42358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Kauno m. 9-12 kl. mokinių kultūrinio orientavimosi  konkursas „Kaunas - inteligentijos lopšys”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Liepa </a:t>
                      </a:r>
                      <a:r>
                        <a:rPr lang="lt-LT" sz="1400" b="1" dirty="0" err="1">
                          <a:effectLst/>
                        </a:rPr>
                        <a:t>Lapašinskaitė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Dovydas </a:t>
                      </a:r>
                      <a:r>
                        <a:rPr lang="lt-LT" sz="1400" b="1" dirty="0" err="1">
                          <a:effectLst/>
                        </a:rPr>
                        <a:t>Alkovikas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Kasparas Pakalniškis,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Markas Sauliūnas,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Liepa </a:t>
                      </a:r>
                      <a:r>
                        <a:rPr lang="lt-LT" sz="1400" b="1" dirty="0" err="1">
                          <a:effectLst/>
                        </a:rPr>
                        <a:t>Butautaitė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Gabija Gagytė,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Monika </a:t>
                      </a:r>
                      <a:r>
                        <a:rPr lang="lt-LT" sz="1400" b="1" dirty="0" err="1">
                          <a:effectLst/>
                        </a:rPr>
                        <a:t>Leskauskaitė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Rosita </a:t>
                      </a:r>
                      <a:r>
                        <a:rPr lang="lt-LT" sz="1400" b="1" dirty="0" err="1">
                          <a:effectLst/>
                        </a:rPr>
                        <a:t>Vitkūnaitė-Rodriguez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Benas Vyšniauskas,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Vytautas Čepas,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Gustas Kazlauskas,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Rimtautas </a:t>
                      </a:r>
                      <a:r>
                        <a:rPr lang="lt-LT" sz="1400" b="1" dirty="0" err="1">
                          <a:effectLst/>
                        </a:rPr>
                        <a:t>Kerševičius</a:t>
                      </a:r>
                      <a:r>
                        <a:rPr lang="lt-LT" sz="1400" b="1" dirty="0">
                          <a:effectLst/>
                        </a:rPr>
                        <a:t>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Justas Jonikaitis,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Tomas Pliopa,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Augustas Akelaitis, 4G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Karolis Lisauskas, 4G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Dalyviai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984798117"/>
                  </a:ext>
                </a:extLst>
              </a:tr>
              <a:tr h="514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Respublikinis eseistikos konkursas </a:t>
                      </a:r>
                      <a:endParaRPr lang="lt-LT" sz="14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 smtClean="0">
                          <a:effectLst/>
                        </a:rPr>
                        <a:t>,,</a:t>
                      </a:r>
                      <a:r>
                        <a:rPr lang="lt-LT" sz="1400" b="1" dirty="0">
                          <a:effectLst/>
                        </a:rPr>
                        <a:t>Laisvės vaikai apie laisvę“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Vytautė Gaižauskaitė, 1A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Dalyvė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150868569"/>
                  </a:ext>
                </a:extLst>
              </a:tr>
              <a:tr h="514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50-ojo tarptautinio Jaunimo epistolinio rašinio konkursas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Vytautė Gaižauskaitė, 1A</a:t>
                      </a:r>
                      <a:endParaRPr lang="en-US" sz="14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Dalyvė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1823570926"/>
                  </a:ext>
                </a:extLst>
              </a:tr>
              <a:tr h="5148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LR Prezidento Gitano Nausėdos inicijuota akcija „Laiškas istorijai“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>
                          <a:effectLst/>
                        </a:rPr>
                        <a:t>Gretė Ingelevičiūtė, 1A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Dalyvė 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21876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84631423-4CFE-4E85-BDCE-5CC19EC5C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24067"/>
              </p:ext>
            </p:extLst>
          </p:nvPr>
        </p:nvGraphicFramePr>
        <p:xfrm>
          <a:off x="1" y="828761"/>
          <a:ext cx="9144001" cy="6029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3823065261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170994992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597072218"/>
                    </a:ext>
                  </a:extLst>
                </a:gridCol>
              </a:tblGrid>
              <a:tr h="41278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DALIOS GASIŪNIENĖS, lietuvių k.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93229169"/>
                  </a:ext>
                </a:extLst>
              </a:tr>
              <a:tr h="853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Respublikinis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mokinių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rašinių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konkursas</a:t>
                      </a:r>
                      <a:r>
                        <a:rPr lang="en-US" sz="1800" b="1" dirty="0">
                          <a:effectLst/>
                        </a:rPr>
                        <a:t> „</a:t>
                      </a:r>
                      <a:r>
                        <a:rPr lang="en-US" sz="1800" b="1" dirty="0" err="1">
                          <a:effectLst/>
                        </a:rPr>
                        <a:t>Pavydas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ir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puikybė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sporte</a:t>
                      </a:r>
                      <a:r>
                        <a:rPr lang="en-US" sz="1800" b="1" dirty="0">
                          <a:effectLst/>
                        </a:rPr>
                        <a:t>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Butkutė,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181940887"/>
                  </a:ext>
                </a:extLst>
              </a:tr>
              <a:tr h="17345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Europos Sąjungos 70 metų jubiliejui paminėti skirta akcija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Laiškas Europos Sąjungai“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Gabrielė Azarevičiūtė,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Elena Lenkaitytė,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Aurėja Babeckaitė,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 Gaižauskaitė, 1A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999406949"/>
                  </a:ext>
                </a:extLst>
              </a:tr>
              <a:tr h="21751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m. 9-12 kl. mokinių kultūrinio orientavimosi  konkursas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Miesto paveikslas Aleksoto kalne“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Miglė </a:t>
                      </a:r>
                      <a:r>
                        <a:rPr lang="lt-LT" sz="1800" b="1" dirty="0" err="1">
                          <a:effectLst/>
                        </a:rPr>
                        <a:t>Akelaitytė</a:t>
                      </a:r>
                      <a:r>
                        <a:rPr lang="lt-LT" sz="1800" b="1" dirty="0">
                          <a:effectLst/>
                        </a:rPr>
                        <a:t>, 4G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Gustas Kazlauskas, 4G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Vaiva </a:t>
                      </a:r>
                      <a:r>
                        <a:rPr lang="lt-LT" sz="1800" b="1" dirty="0" err="1">
                          <a:effectLst/>
                        </a:rPr>
                        <a:t>Puniškytė</a:t>
                      </a:r>
                      <a:r>
                        <a:rPr lang="lt-LT" sz="1800" b="1" dirty="0">
                          <a:effectLst/>
                        </a:rPr>
                        <a:t>, 4G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Viltė </a:t>
                      </a:r>
                      <a:r>
                        <a:rPr lang="lt-LT" sz="1800" b="1" dirty="0" err="1">
                          <a:effectLst/>
                        </a:rPr>
                        <a:t>Vaitekaitytė</a:t>
                      </a:r>
                      <a:r>
                        <a:rPr lang="lt-LT" sz="1800" b="1" dirty="0">
                          <a:effectLst/>
                        </a:rPr>
                        <a:t>,  4G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Skaistė </a:t>
                      </a:r>
                      <a:r>
                        <a:rPr lang="lt-LT" sz="1800" b="1" dirty="0" err="1">
                          <a:effectLst/>
                        </a:rPr>
                        <a:t>Šlekytė</a:t>
                      </a:r>
                      <a:r>
                        <a:rPr lang="lt-LT" sz="1800" b="1" dirty="0">
                          <a:effectLst/>
                        </a:rPr>
                        <a:t>, 4H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2 vieta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287631074"/>
                  </a:ext>
                </a:extLst>
              </a:tr>
              <a:tr h="853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VMLR Kauno miesto moksleivių Raiškiojo skaitymo konkursas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Miglė Pranckevičiūtė, 3B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2954865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4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FBEB86A1-1DC2-410C-8AB4-DBB32D0DE7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981932"/>
              </p:ext>
            </p:extLst>
          </p:nvPr>
        </p:nvGraphicFramePr>
        <p:xfrm>
          <a:off x="1" y="828761"/>
          <a:ext cx="9143999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66173198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837619580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3339302501"/>
                    </a:ext>
                  </a:extLst>
                </a:gridCol>
              </a:tblGrid>
              <a:tr h="48484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ILONOS KNYZELIENĖS, matematikos ME,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9887247"/>
                  </a:ext>
                </a:extLst>
              </a:tr>
              <a:tr h="48484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Kauno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miesto</a:t>
                      </a:r>
                      <a:r>
                        <a:rPr lang="en-GB" sz="1800" b="1" dirty="0">
                          <a:effectLst/>
                        </a:rPr>
                        <a:t> 69-oji </a:t>
                      </a:r>
                      <a:r>
                        <a:rPr lang="en-GB" sz="1800" b="1" dirty="0" err="1">
                          <a:effectLst/>
                        </a:rPr>
                        <a:t>matematikos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Rokas Stanevičius, 1B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9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47832469"/>
                  </a:ext>
                </a:extLst>
              </a:tr>
              <a:tr h="515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Ainis Lukša, 1B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60524454"/>
                  </a:ext>
                </a:extLst>
              </a:tr>
              <a:tr h="9998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bendrojo ugdymo mokyklų 9-12 klasių vaikinų komandų matematikos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Ainis Lukša, 1B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28242647"/>
                  </a:ext>
                </a:extLst>
              </a:tr>
              <a:tr h="515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Mykolas </a:t>
                      </a:r>
                      <a:r>
                        <a:rPr lang="lt-LT" sz="1800" b="1" dirty="0" err="1">
                          <a:effectLst/>
                        </a:rPr>
                        <a:t>Vaitilas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23773743"/>
                  </a:ext>
                </a:extLst>
              </a:tr>
              <a:tr h="15148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miesto matematikos viktorina MMM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Mikalčiutė</a:t>
                      </a:r>
                      <a:r>
                        <a:rPr lang="lt-LT" sz="1800" b="1" dirty="0">
                          <a:effectLst/>
                        </a:rPr>
                        <a:t>, 1C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 Mačiulytė,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Rokas Paškevičius, 2B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58629100"/>
                  </a:ext>
                </a:extLst>
              </a:tr>
              <a:tr h="15148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 Mačiulytė, 2B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2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4068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3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F0477502-6F7A-40D6-A419-6E067EFB0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12218"/>
              </p:ext>
            </p:extLst>
          </p:nvPr>
        </p:nvGraphicFramePr>
        <p:xfrm>
          <a:off x="0" y="828762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983403038"/>
                    </a:ext>
                  </a:extLst>
                </a:gridCol>
                <a:gridCol w="3584344">
                  <a:extLst>
                    <a:ext uri="{9D8B030D-6E8A-4147-A177-3AD203B41FA5}">
                      <a16:colId xmlns="" xmlns:a16="http://schemas.microsoft.com/office/drawing/2014/main" val="1983320468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502305354"/>
                    </a:ext>
                  </a:extLst>
                </a:gridCol>
              </a:tblGrid>
              <a:tr h="44755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DALIOS JUODENIENĖS, lietuvių kalbos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0231386"/>
                  </a:ext>
                </a:extLst>
              </a:tr>
              <a:tr h="14029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Tarptautinis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mokinių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meninio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skaitymo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konkursas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„</a:t>
                      </a:r>
                      <a:r>
                        <a:rPr lang="en-US" sz="1800" b="1" dirty="0" err="1">
                          <a:effectLst/>
                        </a:rPr>
                        <a:t>Tylios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sienos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žodžių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paliestos</a:t>
                      </a:r>
                      <a:r>
                        <a:rPr lang="en-US" sz="1800" b="1" dirty="0">
                          <a:effectLst/>
                        </a:rPr>
                        <a:t>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Urbšytė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4120644118"/>
                  </a:ext>
                </a:extLst>
              </a:tr>
              <a:tr h="14029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Respublikinis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tradicinis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Kristinos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Sabaliauskaitės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rašinio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konkursas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„</a:t>
                      </a:r>
                      <a:r>
                        <a:rPr lang="en-US" sz="1800" b="1" dirty="0" err="1">
                          <a:effectLst/>
                        </a:rPr>
                        <a:t>Ką</a:t>
                      </a:r>
                      <a:r>
                        <a:rPr lang="en-US" sz="1800" b="1" dirty="0">
                          <a:effectLst/>
                        </a:rPr>
                        <a:t> man </a:t>
                      </a:r>
                      <a:r>
                        <a:rPr lang="en-US" sz="1800" b="1" dirty="0" err="1">
                          <a:effectLst/>
                        </a:rPr>
                        <a:t>reiškia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laisvė</a:t>
                      </a:r>
                      <a:r>
                        <a:rPr lang="en-US" sz="1800" b="1" dirty="0">
                          <a:effectLst/>
                        </a:rPr>
                        <a:t>?“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Gabrielė Kasperavičiūtė, 1C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Paula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Baltaševičiūtė</a:t>
                      </a:r>
                      <a:r>
                        <a:rPr lang="lt-LT" sz="1800" b="1" dirty="0">
                          <a:effectLst/>
                        </a:rPr>
                        <a:t>, 4A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  Dalyvės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1768070266"/>
                  </a:ext>
                </a:extLst>
              </a:tr>
              <a:tr h="925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Respublikinis eseistikos konkursas „Laisvės vaikai apie laisvę“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Paula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Baltaševičiūtė</a:t>
                      </a:r>
                      <a:r>
                        <a:rPr lang="lt-LT" sz="1800" b="1" dirty="0">
                          <a:effectLst/>
                        </a:rPr>
                        <a:t>, 4A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Laureatė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1637970303"/>
                  </a:ext>
                </a:extLst>
              </a:tr>
              <a:tr h="925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50-tasis tarptautinis  epistolonio rašinio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Mikačiūtė</a:t>
                      </a:r>
                      <a:r>
                        <a:rPr lang="lt-LT" sz="1800" b="1" dirty="0">
                          <a:effectLst/>
                        </a:rPr>
                        <a:t>, 1C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Dominykas      </a:t>
                      </a:r>
                      <a:r>
                        <a:rPr lang="lt-LT" sz="1800" b="1" dirty="0" err="1">
                          <a:effectLst/>
                        </a:rPr>
                        <a:t>Šveikauskas</a:t>
                      </a:r>
                      <a:r>
                        <a:rPr lang="lt-LT" sz="1800" b="1" dirty="0">
                          <a:effectLst/>
                        </a:rPr>
                        <a:t>, 1C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  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3048559367"/>
                  </a:ext>
                </a:extLst>
              </a:tr>
              <a:tr h="9252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Kauno miesto bendrojo lavinimo  mokyklų jaunųjų  filologų 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Adrija </a:t>
                      </a:r>
                      <a:r>
                        <a:rPr lang="lt-LT" sz="1800" b="1" dirty="0" err="1">
                          <a:effectLst/>
                        </a:rPr>
                        <a:t>Barvainaitė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765315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2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D7CBCB18-DB6F-4521-B0F5-B27C4E542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795307"/>
              </p:ext>
            </p:extLst>
          </p:nvPr>
        </p:nvGraphicFramePr>
        <p:xfrm>
          <a:off x="0" y="828760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852167530"/>
                    </a:ext>
                  </a:extLst>
                </a:gridCol>
                <a:gridCol w="3584344">
                  <a:extLst>
                    <a:ext uri="{9D8B030D-6E8A-4147-A177-3AD203B41FA5}">
                      <a16:colId xmlns="" xmlns:a16="http://schemas.microsoft.com/office/drawing/2014/main" val="4053631475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2229855640"/>
                    </a:ext>
                  </a:extLst>
                </a:gridCol>
              </a:tblGrid>
              <a:tr h="34245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DALIOS JUODENIENĖS, lietuvių kalbos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9535690"/>
                  </a:ext>
                </a:extLst>
              </a:tr>
              <a:tr h="34245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Respublikinis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jaunųjų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kalbininkų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konkursas</a:t>
                      </a:r>
                      <a:r>
                        <a:rPr lang="en-US" sz="1800" b="1" dirty="0">
                          <a:effectLst/>
                        </a:rPr>
                        <a:t>, </a:t>
                      </a:r>
                      <a:r>
                        <a:rPr lang="en-US" sz="1800" b="1" dirty="0" err="1">
                          <a:effectLst/>
                        </a:rPr>
                        <a:t>skirtas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kalbininkams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Jonui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Kazlauskui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ir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Antanui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Lyberiui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atminti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Adrija Barvainaitė, 3A 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Laureatė                    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3222985215"/>
                  </a:ext>
                </a:extLst>
              </a:tr>
              <a:tr h="7079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Rugilė Rankauskaitė, 3A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2151910605"/>
                  </a:ext>
                </a:extLst>
              </a:tr>
              <a:tr h="342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Gintarė </a:t>
                      </a:r>
                      <a:r>
                        <a:rPr lang="lt-LT" sz="1800" b="1" dirty="0" err="1">
                          <a:effectLst/>
                        </a:rPr>
                        <a:t>Maslauskaitė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366121"/>
                  </a:ext>
                </a:extLst>
              </a:tr>
              <a:tr h="1073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Lietuvos moksleivių meninio skaitymo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Urbšytė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Dalyvė, paskatinamasis prizas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578983590"/>
                  </a:ext>
                </a:extLst>
              </a:tr>
              <a:tr h="1438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</a:rPr>
                        <a:t>Respublikinis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>
                          <a:effectLst/>
                        </a:rPr>
                        <a:t>mokinių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rašinių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konkursas</a:t>
                      </a:r>
                      <a:r>
                        <a:rPr lang="en-US" sz="1800" b="1" dirty="0">
                          <a:effectLst/>
                        </a:rPr>
                        <a:t> „</a:t>
                      </a:r>
                      <a:r>
                        <a:rPr lang="en-US" sz="1800" b="1" dirty="0" err="1">
                          <a:effectLst/>
                        </a:rPr>
                        <a:t>Pavydas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ir</a:t>
                      </a:r>
                      <a:r>
                        <a:rPr lang="en-US" sz="1800" b="1" dirty="0">
                          <a:effectLst/>
                        </a:rPr>
                        <a:t> </a:t>
                      </a:r>
                      <a:r>
                        <a:rPr lang="en-US" sz="1800" b="1" dirty="0" err="1">
                          <a:effectLst/>
                        </a:rPr>
                        <a:t>puikybė</a:t>
                      </a:r>
                      <a:r>
                        <a:rPr lang="en-US" sz="1800" b="1" dirty="0">
                          <a:effectLst/>
                        </a:rPr>
                        <a:t>  </a:t>
                      </a:r>
                      <a:r>
                        <a:rPr lang="en-US" sz="1800" b="1" dirty="0" err="1" smtClean="0">
                          <a:effectLst/>
                        </a:rPr>
                        <a:t>sporte</a:t>
                      </a:r>
                      <a:r>
                        <a:rPr lang="lt-LT" sz="1800" b="1" dirty="0" smtClean="0">
                          <a:effectLst/>
                        </a:rPr>
                        <a:t>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Binevičiūtė</a:t>
                      </a:r>
                      <a:r>
                        <a:rPr lang="lt-LT" sz="1800" b="1" dirty="0">
                          <a:effectLst/>
                        </a:rPr>
                        <a:t>, 3A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Barbora Čeponytė, 3A         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Andrė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Ožechauskaitė</a:t>
                      </a:r>
                      <a:r>
                        <a:rPr lang="lt-LT" sz="1800" b="1" dirty="0">
                          <a:effectLst/>
                        </a:rPr>
                        <a:t>, 3A 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Greta </a:t>
                      </a:r>
                      <a:r>
                        <a:rPr lang="lt-LT" sz="1800" b="1" dirty="0" err="1">
                          <a:effectLst/>
                        </a:rPr>
                        <a:t>Vitkauskaitė</a:t>
                      </a:r>
                      <a:r>
                        <a:rPr lang="lt-LT" sz="1800" b="1" dirty="0">
                          <a:effectLst/>
                        </a:rPr>
                        <a:t>, 3A              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Prizininkės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2729699004"/>
                  </a:ext>
                </a:extLst>
              </a:tr>
              <a:tr h="707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VMLR Kauno miesto moksleivių raiškiojo skaitymo konkursas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Rapolas Norvilas, 1C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395458402"/>
                  </a:ext>
                </a:extLst>
              </a:tr>
              <a:tr h="1073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ES 70 mečiui paminėti skirta akcija „Laiškas Europos Sąjungai“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Barbora Čeponytė, 3A       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Valterytė</a:t>
                      </a:r>
                      <a:r>
                        <a:rPr lang="lt-LT" sz="1800" b="1" dirty="0">
                          <a:effectLst/>
                        </a:rPr>
                        <a:t>, 3A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Gintarė </a:t>
                      </a:r>
                      <a:r>
                        <a:rPr lang="lt-LT" sz="1800" b="1" dirty="0" err="1">
                          <a:effectLst/>
                        </a:rPr>
                        <a:t>Eidukaitytė</a:t>
                      </a:r>
                      <a:r>
                        <a:rPr lang="lt-LT" sz="1800" b="1" dirty="0">
                          <a:effectLst/>
                        </a:rPr>
                        <a:t>, 3A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73" marR="52373" marT="0" marB="0" anchor="ctr"/>
                </a:tc>
                <a:extLst>
                  <a:ext uri="{0D108BD9-81ED-4DB2-BD59-A6C34878D82A}">
                    <a16:rowId xmlns="" xmlns:a16="http://schemas.microsoft.com/office/drawing/2014/main" val="2913604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56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2131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6696744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reiškiama padėka,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pavardės įrašomos į gimnazijos „Garbės knygą“ ir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„Mokslo šlovės galerijos“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LIETUVIŲ FILOLOGIJOS LAUREATAIS</a:t>
            </a:r>
            <a:b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SKELBIAMI...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116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LIETUVIŲ FILOLOGIJOS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084" y="1340768"/>
            <a:ext cx="8667387" cy="5359773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lt-LT" sz="40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AUGUSTĖ KUBILIŪTĖ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4E klasės </a:t>
            </a:r>
            <a:r>
              <a:rPr lang="lt-LT" sz="2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mokinė</a:t>
            </a:r>
          </a:p>
          <a:p>
            <a:pPr marL="0" indent="0" algn="ctr" fontAlgn="base">
              <a:buNone/>
            </a:pPr>
            <a:endParaRPr lang="lt-LT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sz="2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mokinę ruošusi mokytoja </a:t>
            </a:r>
            <a:endParaRPr lang="lt-LT" sz="20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SOLVEIGA LAUČIENĖ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lietuvių kalbos mokytoja metodininkė </a:t>
            </a:r>
            <a:r>
              <a:rPr lang="lt-L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lt-LT" sz="38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514562" y="4926007"/>
            <a:ext cx="853176" cy="209547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6300" b="1" dirty="0">
              <a:solidFill>
                <a:srgbClr val="800000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lt-LT" dirty="0"/>
          </a:p>
        </p:txBody>
      </p:sp>
      <p:pic>
        <p:nvPicPr>
          <p:cNvPr id="6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889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UŽSIENIO FILOLOGIJOS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55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UŽSIENIO FILOLOGIJOS 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576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3C4AAB83-9416-41BD-9E7D-9511C6E8B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040316"/>
              </p:ext>
            </p:extLst>
          </p:nvPr>
        </p:nvGraphicFramePr>
        <p:xfrm>
          <a:off x="0" y="828760"/>
          <a:ext cx="9144000" cy="604491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783889629"/>
                    </a:ext>
                  </a:extLst>
                </a:gridCol>
                <a:gridCol w="3584344">
                  <a:extLst>
                    <a:ext uri="{9D8B030D-6E8A-4147-A177-3AD203B41FA5}">
                      <a16:colId xmlns="" xmlns:a16="http://schemas.microsoft.com/office/drawing/2014/main" val="1668197629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2058990500"/>
                    </a:ext>
                  </a:extLst>
                </a:gridCol>
              </a:tblGrid>
              <a:tr h="20639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DALĖS DAMBRAUSKAITĖS, anglų k.  MM, ruošti mokiniai: 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750903"/>
                  </a:ext>
                </a:extLst>
              </a:tr>
              <a:tr h="2063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Olimpiada KINGS.LT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Meda Sutkaitytė, 1E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3 vieta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1355189861"/>
                  </a:ext>
                </a:extLst>
              </a:tr>
              <a:tr h="13078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Edukacinis konkursas </a:t>
                      </a:r>
                      <a:endParaRPr lang="lt-LT" sz="12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</a:rPr>
                        <a:t>,,</a:t>
                      </a:r>
                      <a:r>
                        <a:rPr lang="lt-LT" sz="1200" b="1" dirty="0" err="1">
                          <a:effectLst/>
                        </a:rPr>
                        <a:t>Olympis</a:t>
                      </a:r>
                      <a:r>
                        <a:rPr lang="lt-LT" sz="1200" b="1" dirty="0">
                          <a:effectLst/>
                        </a:rPr>
                        <a:t> 2020-Rudens sesija“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Ugnė </a:t>
                      </a:r>
                      <a:r>
                        <a:rPr lang="lt-LT" sz="1200" b="1" dirty="0" err="1">
                          <a:effectLst/>
                        </a:rPr>
                        <a:t>Sutkutė</a:t>
                      </a:r>
                      <a:r>
                        <a:rPr lang="lt-LT" sz="1200" b="1" dirty="0">
                          <a:effectLst/>
                        </a:rPr>
                        <a:t>, 1A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Jokūbas </a:t>
                      </a:r>
                      <a:r>
                        <a:rPr lang="lt-LT" sz="1200" b="1" dirty="0" err="1">
                          <a:effectLst/>
                        </a:rPr>
                        <a:t>Valantiejus</a:t>
                      </a:r>
                      <a:r>
                        <a:rPr lang="lt-LT" sz="1200" b="1" dirty="0">
                          <a:effectLst/>
                        </a:rPr>
                        <a:t>, 1C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Jokūbas </a:t>
                      </a:r>
                      <a:r>
                        <a:rPr lang="lt-LT" sz="1200" b="1" dirty="0" err="1">
                          <a:effectLst/>
                        </a:rPr>
                        <a:t>Setkevičius</a:t>
                      </a:r>
                      <a:r>
                        <a:rPr lang="lt-LT" sz="1200" b="1" dirty="0">
                          <a:effectLst/>
                        </a:rPr>
                        <a:t>, 1E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Izabelė Zdanavičiūtė, 1F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Gintarė Žitkutė, 1F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1 laipsnio diplomai</a:t>
                      </a:r>
                      <a:endParaRPr lang="en-US" sz="12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4187481307"/>
                  </a:ext>
                </a:extLst>
              </a:tr>
              <a:tr h="8672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,,Olympis  2021-Pavasario sesija“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 err="1">
                          <a:effectLst/>
                        </a:rPr>
                        <a:t>Luka</a:t>
                      </a:r>
                      <a:r>
                        <a:rPr lang="lt-LT" sz="1200" b="1" dirty="0">
                          <a:effectLst/>
                        </a:rPr>
                        <a:t> </a:t>
                      </a:r>
                      <a:r>
                        <a:rPr lang="lt-LT" sz="1200" b="1" dirty="0" err="1">
                          <a:effectLst/>
                        </a:rPr>
                        <a:t>Šimaitė</a:t>
                      </a:r>
                      <a:r>
                        <a:rPr lang="lt-LT" sz="1200" b="1" dirty="0">
                          <a:effectLst/>
                        </a:rPr>
                        <a:t>, 1D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Ūla </a:t>
                      </a:r>
                      <a:r>
                        <a:rPr lang="lt-LT" sz="1200" b="1" dirty="0" err="1">
                          <a:effectLst/>
                        </a:rPr>
                        <a:t>Vazgytė</a:t>
                      </a:r>
                      <a:r>
                        <a:rPr lang="lt-LT" sz="1200" b="1" dirty="0">
                          <a:effectLst/>
                        </a:rPr>
                        <a:t>, 1H 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Urtė Visockaitė, 1H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Ieva </a:t>
                      </a:r>
                      <a:r>
                        <a:rPr lang="lt-LT" sz="1200" b="1" dirty="0" err="1">
                          <a:effectLst/>
                        </a:rPr>
                        <a:t>Voskaitė</a:t>
                      </a:r>
                      <a:r>
                        <a:rPr lang="lt-LT" sz="1200" b="1" dirty="0">
                          <a:effectLst/>
                        </a:rPr>
                        <a:t>, 1K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1 laipsnio diplomai 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2872707798"/>
                  </a:ext>
                </a:extLst>
              </a:tr>
              <a:tr h="1528161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Konkursas ,,Kalbų Kengūra 2021“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Augustė Teišerskytė, 1A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Elena </a:t>
                      </a:r>
                      <a:r>
                        <a:rPr lang="lt-LT" sz="1200" b="1" dirty="0" err="1">
                          <a:effectLst/>
                        </a:rPr>
                        <a:t>Tuomenaitė</a:t>
                      </a:r>
                      <a:r>
                        <a:rPr lang="lt-LT" sz="1200" b="1" dirty="0">
                          <a:effectLst/>
                        </a:rPr>
                        <a:t>, 1A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 err="1">
                          <a:effectLst/>
                        </a:rPr>
                        <a:t>Luka</a:t>
                      </a:r>
                      <a:r>
                        <a:rPr lang="lt-LT" sz="1200" b="1" dirty="0">
                          <a:effectLst/>
                        </a:rPr>
                        <a:t> </a:t>
                      </a:r>
                      <a:r>
                        <a:rPr lang="lt-LT" sz="1200" b="1" dirty="0" err="1">
                          <a:effectLst/>
                        </a:rPr>
                        <a:t>Šimaitė</a:t>
                      </a:r>
                      <a:r>
                        <a:rPr lang="lt-LT" sz="1200" b="1" dirty="0">
                          <a:effectLst/>
                        </a:rPr>
                        <a:t>, 1D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Bernarda </a:t>
                      </a:r>
                      <a:r>
                        <a:rPr lang="lt-LT" sz="1200" b="1" dirty="0" err="1">
                          <a:effectLst/>
                        </a:rPr>
                        <a:t>Sevelevičiūtė</a:t>
                      </a:r>
                      <a:r>
                        <a:rPr lang="lt-LT" sz="1200" b="1" dirty="0">
                          <a:effectLst/>
                        </a:rPr>
                        <a:t>, 1E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Rugilė </a:t>
                      </a:r>
                      <a:r>
                        <a:rPr lang="lt-LT" sz="1200" b="1" dirty="0" err="1">
                          <a:effectLst/>
                        </a:rPr>
                        <a:t>Neniškytė</a:t>
                      </a:r>
                      <a:r>
                        <a:rPr lang="lt-LT" sz="1200" b="1" dirty="0">
                          <a:effectLst/>
                        </a:rPr>
                        <a:t>, 1E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Marta </a:t>
                      </a:r>
                      <a:r>
                        <a:rPr lang="lt-LT" sz="1200" b="1" dirty="0" err="1">
                          <a:effectLst/>
                        </a:rPr>
                        <a:t>Titovaitė</a:t>
                      </a:r>
                      <a:r>
                        <a:rPr lang="lt-LT" sz="1200" b="1" dirty="0">
                          <a:effectLst/>
                        </a:rPr>
                        <a:t>, 1K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Ieva </a:t>
                      </a:r>
                      <a:r>
                        <a:rPr lang="lt-LT" sz="1200" b="1" dirty="0" err="1">
                          <a:effectLst/>
                        </a:rPr>
                        <a:t>Voskaitė</a:t>
                      </a:r>
                      <a:r>
                        <a:rPr lang="lt-LT" sz="1200" b="1" dirty="0">
                          <a:effectLst/>
                        </a:rPr>
                        <a:t>, 1K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i="1" dirty="0">
                          <a:effectLst/>
                        </a:rPr>
                        <a:t>Sidabrinės kengūros </a:t>
                      </a:r>
                      <a:r>
                        <a:rPr lang="lt-LT" sz="1200" b="1" dirty="0">
                          <a:effectLst/>
                        </a:rPr>
                        <a:t>diplomai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2838061855"/>
                  </a:ext>
                </a:extLst>
              </a:tr>
              <a:tr h="6469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Liutauras Martinkus, 1K</a:t>
                      </a:r>
                      <a:endParaRPr lang="en-US" sz="12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i="1" dirty="0">
                          <a:effectLst/>
                        </a:rPr>
                        <a:t>Auksinės kengūros </a:t>
                      </a:r>
                      <a:r>
                        <a:rPr lang="lt-LT" sz="1200" b="1" dirty="0">
                          <a:effectLst/>
                        </a:rPr>
                        <a:t>diplomai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2268065885"/>
                  </a:ext>
                </a:extLst>
              </a:tr>
              <a:tr h="2063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Pachomovaitė Liepa, 1K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Padėkos raštas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1608365051"/>
                  </a:ext>
                </a:extLst>
              </a:tr>
              <a:tr h="426689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Vaikų kūrybinės iniciatyvos fondo vertimų projektas </a:t>
                      </a:r>
                      <a:endParaRPr lang="lt-LT" sz="12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 smtClean="0">
                          <a:effectLst/>
                        </a:rPr>
                        <a:t>,,</a:t>
                      </a:r>
                      <a:r>
                        <a:rPr lang="lt-LT" sz="1200" b="1" dirty="0">
                          <a:effectLst/>
                        </a:rPr>
                        <a:t>Tavo  žvilgsnis 2021”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Meda Sutkaitytė, 1E</a:t>
                      </a:r>
                      <a:endParaRPr lang="en-US" sz="12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2 diplomai,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3 padėkos raštai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3376619511"/>
                  </a:ext>
                </a:extLst>
              </a:tr>
              <a:tr h="2063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Augustė Teišerskytė, 1A  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Diplomas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2561443307"/>
                  </a:ext>
                </a:extLst>
              </a:tr>
              <a:tr h="4266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Ugnė Sutkutė, 1A </a:t>
                      </a:r>
                      <a:endParaRPr lang="en-US" sz="12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>
                          <a:effectLst/>
                        </a:rPr>
                        <a:t>Jokūbas Setkauskas, 1E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200" b="1" dirty="0">
                          <a:effectLst/>
                        </a:rPr>
                        <a:t>Padėkos raštai 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24" marR="53924" marT="0" marB="0" anchor="ctr"/>
                </a:tc>
                <a:extLst>
                  <a:ext uri="{0D108BD9-81ED-4DB2-BD59-A6C34878D82A}">
                    <a16:rowId xmlns="" xmlns:a16="http://schemas.microsoft.com/office/drawing/2014/main" val="4071943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2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CDB764AB-C081-4FFE-B915-599F976C7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17372"/>
              </p:ext>
            </p:extLst>
          </p:nvPr>
        </p:nvGraphicFramePr>
        <p:xfrm>
          <a:off x="0" y="828762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76147046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009705367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3074613956"/>
                    </a:ext>
                  </a:extLst>
                </a:gridCol>
              </a:tblGrid>
              <a:tr h="41766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AUDRONĖS BALČIŪNIENĖS, rusų k. VM, vokiečių k. VM,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0960076"/>
                  </a:ext>
                </a:extLst>
              </a:tr>
              <a:tr h="861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mokinių vokiečių k.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Tauras </a:t>
                      </a:r>
                      <a:r>
                        <a:rPr lang="lt-LT" sz="1800" b="1" dirty="0" err="1">
                          <a:effectLst/>
                        </a:rPr>
                        <a:t>Šablavinskas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14714587"/>
                  </a:ext>
                </a:extLst>
              </a:tr>
              <a:tr h="41766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mokinių rusų k.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Vasara </a:t>
                      </a:r>
                      <a:r>
                        <a:rPr lang="lt-LT" sz="1800" b="1" dirty="0" err="1">
                          <a:effectLst/>
                        </a:rPr>
                        <a:t>Mikantavičiūtė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73510787"/>
                  </a:ext>
                </a:extLst>
              </a:tr>
              <a:tr h="861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Alina </a:t>
                      </a:r>
                      <a:r>
                        <a:rPr lang="lt-LT" sz="1800" b="1" dirty="0" err="1">
                          <a:effectLst/>
                        </a:rPr>
                        <a:t>Židokaitė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 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(8 vieta)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22743660"/>
                  </a:ext>
                </a:extLst>
              </a:tr>
              <a:tr h="861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mokinių rusų k. olimpiados šalies etapas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Vasara </a:t>
                      </a:r>
                      <a:r>
                        <a:rPr lang="lt-LT" sz="1800" b="1" dirty="0" err="1">
                          <a:effectLst/>
                        </a:rPr>
                        <a:t>Mikantavičiūtė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31167283"/>
                  </a:ext>
                </a:extLst>
              </a:tr>
              <a:tr h="861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miesto mokinių meninio skaitymo rusų kalba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Jekaterina Orlova,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86967998"/>
                  </a:ext>
                </a:extLst>
              </a:tr>
              <a:tr h="17486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Respublikinis vertimų ir įliustracijų projektas,,Tavo Žvilgsnis”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Kristina </a:t>
                      </a:r>
                      <a:r>
                        <a:rPr lang="lt-LT" sz="1800" b="1" dirty="0" err="1">
                          <a:effectLst/>
                        </a:rPr>
                        <a:t>Toliušytė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Gabrielė </a:t>
                      </a:r>
                      <a:r>
                        <a:rPr lang="lt-LT" sz="1800" b="1" dirty="0" err="1">
                          <a:effectLst/>
                        </a:rPr>
                        <a:t>Novikovaitė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Ema </a:t>
                      </a:r>
                      <a:r>
                        <a:rPr lang="lt-LT" sz="1800" b="1" dirty="0" err="1">
                          <a:effectLst/>
                        </a:rPr>
                        <a:t>Kepežinskaitė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Inesa </a:t>
                      </a:r>
                      <a:r>
                        <a:rPr lang="lt-LT" sz="1800" b="1" dirty="0" err="1">
                          <a:effectLst/>
                        </a:rPr>
                        <a:t>Žumbakytė</a:t>
                      </a:r>
                      <a:r>
                        <a:rPr lang="lt-LT" sz="1800" b="1" dirty="0">
                          <a:effectLst/>
                        </a:rPr>
                        <a:t>, 2F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Diplomai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86756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4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C2BE3A42-9785-44FB-B715-CF313D9EB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402004"/>
              </p:ext>
            </p:extLst>
          </p:nvPr>
        </p:nvGraphicFramePr>
        <p:xfrm>
          <a:off x="0" y="828762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1">
                  <a:extLst>
                    <a:ext uri="{9D8B030D-6E8A-4147-A177-3AD203B41FA5}">
                      <a16:colId xmlns="" xmlns:a16="http://schemas.microsoft.com/office/drawing/2014/main" val="3372326149"/>
                    </a:ext>
                  </a:extLst>
                </a:gridCol>
                <a:gridCol w="3584344">
                  <a:extLst>
                    <a:ext uri="{9D8B030D-6E8A-4147-A177-3AD203B41FA5}">
                      <a16:colId xmlns="" xmlns:a16="http://schemas.microsoft.com/office/drawing/2014/main" val="2254721122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3347202937"/>
                    </a:ext>
                  </a:extLst>
                </a:gridCol>
              </a:tblGrid>
              <a:tr h="41561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VIDOS ČEPULKAUSKIENĖS, prancūzų k. MM,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55508676"/>
                  </a:ext>
                </a:extLst>
              </a:tr>
              <a:tr h="1717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Konkursas „Mes </a:t>
                      </a:r>
                      <a:r>
                        <a:rPr lang="lt-LT" sz="1800" b="1" dirty="0" err="1">
                          <a:effectLst/>
                        </a:rPr>
                        <a:t>premiers</a:t>
                      </a:r>
                      <a:r>
                        <a:rPr lang="lt-LT" sz="1800" b="1" dirty="0">
                          <a:effectLst/>
                        </a:rPr>
                        <a:t> pas </a:t>
                      </a:r>
                      <a:r>
                        <a:rPr lang="lt-LT" sz="1800" b="1" dirty="0" err="1">
                          <a:effectLst/>
                        </a:rPr>
                        <a:t>en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français</a:t>
                      </a:r>
                      <a:r>
                        <a:rPr lang="lt-LT" sz="1800" b="1" dirty="0">
                          <a:effectLst/>
                        </a:rPr>
                        <a:t>“ paroda, skirta Tarptautinei prancūzų kalbos mokytojų dienai paminėti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</a:t>
                      </a:r>
                      <a:r>
                        <a:rPr lang="lt-LT" sz="1800" b="1" dirty="0" err="1">
                          <a:effectLst/>
                        </a:rPr>
                        <a:t>Pužauskaitė</a:t>
                      </a:r>
                      <a:r>
                        <a:rPr lang="lt-LT" sz="1800" b="1" dirty="0">
                          <a:effectLst/>
                        </a:rPr>
                        <a:t>, 3G    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Milėja</a:t>
                      </a:r>
                      <a:r>
                        <a:rPr lang="lt-LT" sz="1800" b="1" dirty="0">
                          <a:effectLst/>
                        </a:rPr>
                        <a:t> Urbonavičiūtė, 3H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Dalyvės, padėkos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3220522950"/>
                  </a:ext>
                </a:extLst>
              </a:tr>
              <a:tr h="85718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mokinių prancūzų kalbos olimpiada (11–12/III-IV gimnazijos kl.) ir Prancūzų kalbos konkursas </a:t>
                      </a: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Je </a:t>
                      </a:r>
                      <a:r>
                        <a:rPr lang="lt-LT" sz="1800" b="1" dirty="0" err="1">
                          <a:effectLst/>
                        </a:rPr>
                        <a:t>parle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français</a:t>
                      </a:r>
                      <a:r>
                        <a:rPr lang="lt-LT" sz="1800" b="1" dirty="0">
                          <a:effectLst/>
                        </a:rPr>
                        <a:t> et </a:t>
                      </a:r>
                      <a:r>
                        <a:rPr lang="lt-LT" sz="1800" b="1" dirty="0" err="1">
                          <a:effectLst/>
                        </a:rPr>
                        <a:t>toi</a:t>
                      </a:r>
                      <a:r>
                        <a:rPr lang="lt-LT" sz="1800" b="1" dirty="0">
                          <a:effectLst/>
                        </a:rPr>
                        <a:t>?“ </a:t>
                      </a:r>
                      <a:r>
                        <a:rPr lang="lt-LT" sz="1800" b="1" dirty="0" smtClean="0">
                          <a:effectLst/>
                        </a:rPr>
                        <a:t>(</a:t>
                      </a:r>
                      <a:r>
                        <a:rPr lang="lt-LT" sz="1800" b="1" dirty="0">
                          <a:effectLst/>
                        </a:rPr>
                        <a:t>miesto etapas)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Glorija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Guseinovaitė</a:t>
                      </a:r>
                      <a:r>
                        <a:rPr lang="lt-LT" sz="1800" b="1" dirty="0">
                          <a:effectLst/>
                        </a:rPr>
                        <a:t>, 4H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Laureatė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1023457097"/>
                  </a:ext>
                </a:extLst>
              </a:tr>
              <a:tr h="8831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</a:t>
                      </a:r>
                      <a:r>
                        <a:rPr lang="lt-LT" sz="1800" b="1" dirty="0" err="1">
                          <a:effectLst/>
                        </a:rPr>
                        <a:t>Pužauskaitė</a:t>
                      </a:r>
                      <a:r>
                        <a:rPr lang="lt-LT" sz="1800" b="1" dirty="0">
                          <a:effectLst/>
                        </a:rPr>
                        <a:t>, 3G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Milėja</a:t>
                      </a:r>
                      <a:r>
                        <a:rPr lang="lt-LT" sz="1800" b="1" dirty="0">
                          <a:effectLst/>
                        </a:rPr>
                        <a:t> Urbonavičiūtė, 3H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1009772581"/>
                  </a:ext>
                </a:extLst>
              </a:tr>
              <a:tr h="1298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VDU, Vertimo dirbtuvės „Versti -tai pasakyti bemaž tą patį” (Umberto Eco), prof. dr. Aurelija Leonavičienė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Elinga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Stanislovaitytė</a:t>
                      </a:r>
                      <a:r>
                        <a:rPr lang="lt-LT" sz="1800" b="1" dirty="0">
                          <a:effectLst/>
                        </a:rPr>
                        <a:t>, 2K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Šalaševičiūtė</a:t>
                      </a:r>
                      <a:r>
                        <a:rPr lang="lt-LT" sz="1800" b="1" dirty="0">
                          <a:effectLst/>
                        </a:rPr>
                        <a:t> Ieva, 2K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1028742033"/>
                  </a:ext>
                </a:extLst>
              </a:tr>
              <a:tr h="857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Respublikinis konkursas </a:t>
                      </a: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Lietuvos miesto pristatymas prancūziškai“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Danielė Viršilaitė, 1G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vieta,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diplomas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372017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1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92A754CC-9851-484C-8DA7-18C823C50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28790"/>
              </p:ext>
            </p:extLst>
          </p:nvPr>
        </p:nvGraphicFramePr>
        <p:xfrm>
          <a:off x="1" y="828760"/>
          <a:ext cx="9164253" cy="602924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7012">
                  <a:extLst>
                    <a:ext uri="{9D8B030D-6E8A-4147-A177-3AD203B41FA5}">
                      <a16:colId xmlns="" xmlns:a16="http://schemas.microsoft.com/office/drawing/2014/main" val="2453345630"/>
                    </a:ext>
                  </a:extLst>
                </a:gridCol>
                <a:gridCol w="3592282">
                  <a:extLst>
                    <a:ext uri="{9D8B030D-6E8A-4147-A177-3AD203B41FA5}">
                      <a16:colId xmlns="" xmlns:a16="http://schemas.microsoft.com/office/drawing/2014/main" val="604865188"/>
                    </a:ext>
                  </a:extLst>
                </a:gridCol>
                <a:gridCol w="1734959">
                  <a:extLst>
                    <a:ext uri="{9D8B030D-6E8A-4147-A177-3AD203B41FA5}">
                      <a16:colId xmlns="" xmlns:a16="http://schemas.microsoft.com/office/drawing/2014/main" val="3157285634"/>
                    </a:ext>
                  </a:extLst>
                </a:gridCol>
              </a:tblGrid>
              <a:tr h="48727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IRMOS SENIKAITĖS, matematikos VM,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0837614"/>
                  </a:ext>
                </a:extLst>
              </a:tr>
              <a:tr h="487278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Tarpmokyklinė matematinė viktorina „MMM"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Saulius Liuberskis, 2G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72673338"/>
                  </a:ext>
                </a:extLst>
              </a:tr>
              <a:tr h="4872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Liudas Staniulis, 2G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76922018"/>
                  </a:ext>
                </a:extLst>
              </a:tr>
              <a:tr h="547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Živilė Nuobaraitė, 2G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67833274"/>
                  </a:ext>
                </a:extLst>
              </a:tr>
              <a:tr h="1004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69-oji Lietuvos mokinių matematikos olimpiada (miesto etapas)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Saulius </a:t>
                      </a:r>
                      <a:r>
                        <a:rPr lang="lt-LT" sz="1800" b="1" dirty="0" err="1">
                          <a:effectLst/>
                        </a:rPr>
                        <a:t>Liuberskis</a:t>
                      </a:r>
                      <a:r>
                        <a:rPr lang="lt-LT" sz="1800" b="1" dirty="0">
                          <a:effectLst/>
                        </a:rPr>
                        <a:t>, 2G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Liudas Staniulis, 2G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98542207"/>
                  </a:ext>
                </a:extLst>
              </a:tr>
              <a:tr h="48727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MIGLĖS JANUŠKIENĖS, matematikos 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47454333"/>
                  </a:ext>
                </a:extLst>
              </a:tr>
              <a:tr h="10048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effectLst/>
                        </a:rPr>
                        <a:t>Kauno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miesto</a:t>
                      </a:r>
                      <a:r>
                        <a:rPr lang="en-GB" sz="1800" b="1" dirty="0">
                          <a:effectLst/>
                        </a:rPr>
                        <a:t> 69-oji </a:t>
                      </a:r>
                      <a:r>
                        <a:rPr lang="en-GB" sz="1800" b="1" dirty="0" err="1">
                          <a:effectLst/>
                        </a:rPr>
                        <a:t>matematikos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Aušrinė </a:t>
                      </a:r>
                      <a:r>
                        <a:rPr lang="lt-LT" sz="1800" b="1" dirty="0" err="1">
                          <a:effectLst/>
                        </a:rPr>
                        <a:t>Kristanaitytė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0015178"/>
                  </a:ext>
                </a:extLst>
              </a:tr>
              <a:tr h="152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Vaiva Petrauskaitė, 1K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4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40331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23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F3BA3AA-341C-4056-9AF5-8AC6A0E35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91162"/>
              </p:ext>
            </p:extLst>
          </p:nvPr>
        </p:nvGraphicFramePr>
        <p:xfrm>
          <a:off x="0" y="828761"/>
          <a:ext cx="9143999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1">
                  <a:extLst>
                    <a:ext uri="{9D8B030D-6E8A-4147-A177-3AD203B41FA5}">
                      <a16:colId xmlns="" xmlns:a16="http://schemas.microsoft.com/office/drawing/2014/main" val="2298984871"/>
                    </a:ext>
                  </a:extLst>
                </a:gridCol>
                <a:gridCol w="3584344">
                  <a:extLst>
                    <a:ext uri="{9D8B030D-6E8A-4147-A177-3AD203B41FA5}">
                      <a16:colId xmlns="" xmlns:a16="http://schemas.microsoft.com/office/drawing/2014/main" val="3178818489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3005572803"/>
                    </a:ext>
                  </a:extLst>
                </a:gridCol>
              </a:tblGrid>
              <a:tr h="337289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VIDOS ČEPULKAUSKIENĖS, prancūzų k. MM,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2247592"/>
                  </a:ext>
                </a:extLst>
              </a:tr>
              <a:tr h="14173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Vaikų kūrybinės iniciatyvos fondo vertimų projektas „Tavo žvilgsnis” 2021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Povilaitytė,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 </a:t>
                      </a:r>
                      <a:r>
                        <a:rPr lang="lt-LT" sz="1800" b="1" dirty="0" err="1">
                          <a:effectLst/>
                        </a:rPr>
                        <a:t>Požėraitė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Benas Bernotavičius, 3G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</a:t>
                      </a:r>
                      <a:r>
                        <a:rPr lang="lt-LT" sz="1800" b="1" dirty="0" err="1">
                          <a:effectLst/>
                        </a:rPr>
                        <a:t>Pužauskaitė</a:t>
                      </a:r>
                      <a:r>
                        <a:rPr lang="lt-LT" sz="1800" b="1" dirty="0">
                          <a:effectLst/>
                        </a:rPr>
                        <a:t>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Diplomai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629315769"/>
                  </a:ext>
                </a:extLst>
              </a:tr>
              <a:tr h="28573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Glebauskaitė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Gytis </a:t>
                      </a:r>
                      <a:r>
                        <a:rPr lang="lt-LT" sz="1800" b="1" dirty="0" err="1">
                          <a:effectLst/>
                        </a:rPr>
                        <a:t>Škadauskas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Ringailė </a:t>
                      </a:r>
                      <a:r>
                        <a:rPr lang="lt-LT" sz="1800" b="1" dirty="0" err="1">
                          <a:effectLst/>
                        </a:rPr>
                        <a:t>Vaitkaitytė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 </a:t>
                      </a:r>
                      <a:r>
                        <a:rPr lang="lt-LT" sz="1800" b="1" dirty="0" err="1">
                          <a:effectLst/>
                        </a:rPr>
                        <a:t>Laureckytė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Tarnauskaitė,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</a:t>
                      </a:r>
                      <a:r>
                        <a:rPr lang="lt-LT" sz="1800" b="1" dirty="0" err="1">
                          <a:effectLst/>
                        </a:rPr>
                        <a:t>Vaičekauskaitė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Milėja</a:t>
                      </a:r>
                      <a:r>
                        <a:rPr lang="lt-LT" sz="1800" b="1" dirty="0">
                          <a:effectLst/>
                        </a:rPr>
                        <a:t>  Urbonavičiūtė, 3G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Glorija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Guseinovaitė</a:t>
                      </a:r>
                      <a:r>
                        <a:rPr lang="lt-LT" sz="1800" b="1" dirty="0">
                          <a:effectLst/>
                        </a:rPr>
                        <a:t>, 4H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Padėkos raštai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3415422995"/>
                  </a:ext>
                </a:extLst>
              </a:tr>
              <a:tr h="14173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bendrojo ugdymo mokyklų poezijos skaitovų prancūzų kalba konkursas „Les voix de la poesie” (</a:t>
                      </a:r>
                      <a:r>
                        <a:rPr lang="lt-LT" sz="1800" b="1" i="1" dirty="0">
                          <a:effectLst/>
                        </a:rPr>
                        <a:t>Poezijos balsai</a:t>
                      </a:r>
                      <a:r>
                        <a:rPr lang="lt-LT" sz="1800" b="1" dirty="0">
                          <a:effectLst/>
                        </a:rPr>
                        <a:t>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Aivaras </a:t>
                      </a:r>
                      <a:r>
                        <a:rPr lang="lt-LT" sz="1800" b="1" dirty="0" err="1">
                          <a:effectLst/>
                        </a:rPr>
                        <a:t>Kutaravičius</a:t>
                      </a:r>
                      <a:r>
                        <a:rPr lang="lt-LT" sz="1800" b="1" dirty="0">
                          <a:effectLst/>
                        </a:rPr>
                        <a:t>, 1F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Glebauskaitė</a:t>
                      </a:r>
                      <a:r>
                        <a:rPr lang="lt-LT" sz="1800" b="1" dirty="0">
                          <a:effectLst/>
                        </a:rPr>
                        <a:t>, 2A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793" marR="51793" marT="0" marB="0" anchor="ctr"/>
                </a:tc>
                <a:extLst>
                  <a:ext uri="{0D108BD9-81ED-4DB2-BD59-A6C34878D82A}">
                    <a16:rowId xmlns="" xmlns:a16="http://schemas.microsoft.com/office/drawing/2014/main" val="1059670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8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13B5DB8D-928D-4EBE-8BBD-B8A8CF42E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624494"/>
              </p:ext>
            </p:extLst>
          </p:nvPr>
        </p:nvGraphicFramePr>
        <p:xfrm>
          <a:off x="0" y="828761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545977279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897529141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1224633088"/>
                    </a:ext>
                  </a:extLst>
                </a:gridCol>
              </a:tblGrid>
              <a:tr h="52723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LINOS ŠEŠKAUSKAITĖS, anglų k. VM,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5974468"/>
                  </a:ext>
                </a:extLst>
              </a:tr>
              <a:tr h="2207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Konkursas „Kalbų Kengūra 2021”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Pijus Nainys, 2G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Justina Strolytė, 2G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Lukas Malakauskas, 3G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Lukrecija Šileikytė,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Auksinės kengūros </a:t>
                      </a:r>
                      <a:r>
                        <a:rPr lang="lt-LT" sz="1800" b="1" dirty="0">
                          <a:effectLst/>
                        </a:rPr>
                        <a:t>diplomai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29737476"/>
                  </a:ext>
                </a:extLst>
              </a:tr>
              <a:tr h="164732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Vaikų kūrybinės iniciatyvos fondo vertimų projektas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,,</a:t>
                      </a:r>
                      <a:r>
                        <a:rPr lang="lt-LT" sz="1800" b="1" dirty="0">
                          <a:effectLst/>
                        </a:rPr>
                        <a:t>Tavo  žvilgsnis 2021</a:t>
                      </a:r>
                      <a:r>
                        <a:rPr lang="lt-LT" sz="1800" b="1" dirty="0" smtClean="0">
                          <a:effectLst/>
                        </a:rPr>
                        <a:t>”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Gytė </a:t>
                      </a:r>
                      <a:r>
                        <a:rPr lang="lt-LT" sz="1800" b="1" dirty="0" err="1">
                          <a:effectLst/>
                        </a:rPr>
                        <a:t>Sprainytė</a:t>
                      </a:r>
                      <a:r>
                        <a:rPr lang="lt-LT" sz="1800" b="1" dirty="0">
                          <a:effectLst/>
                        </a:rPr>
                        <a:t>, 2F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Inesa </a:t>
                      </a:r>
                      <a:r>
                        <a:rPr lang="lt-LT" sz="1800" b="1" dirty="0" err="1">
                          <a:effectLst/>
                        </a:rPr>
                        <a:t>Žumbakytė</a:t>
                      </a:r>
                      <a:r>
                        <a:rPr lang="lt-LT" sz="1800" b="1" dirty="0">
                          <a:effectLst/>
                        </a:rPr>
                        <a:t>, 2F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</a:t>
                      </a:r>
                      <a:r>
                        <a:rPr lang="lt-LT" sz="1800" b="1" dirty="0" err="1">
                          <a:effectLst/>
                        </a:rPr>
                        <a:t>Pužauskaitė</a:t>
                      </a:r>
                      <a:r>
                        <a:rPr lang="lt-LT" sz="1800" b="1" dirty="0">
                          <a:effectLst/>
                        </a:rPr>
                        <a:t>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Diplomai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11637264"/>
                  </a:ext>
                </a:extLst>
              </a:tr>
              <a:tr h="1647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Marija </a:t>
                      </a:r>
                      <a:r>
                        <a:rPr lang="lt-LT" sz="1800" b="1" dirty="0" err="1">
                          <a:effectLst/>
                        </a:rPr>
                        <a:t>Liutkevičiūtė</a:t>
                      </a:r>
                      <a:r>
                        <a:rPr lang="lt-LT" sz="1800" b="1" dirty="0">
                          <a:effectLst/>
                        </a:rPr>
                        <a:t>, 2G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</a:t>
                      </a:r>
                      <a:r>
                        <a:rPr lang="lt-LT" sz="1800" b="1" dirty="0" err="1">
                          <a:effectLst/>
                        </a:rPr>
                        <a:t>Ragauskaitė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 </a:t>
                      </a:r>
                      <a:r>
                        <a:rPr lang="lt-LT" sz="1800" b="1" dirty="0" err="1">
                          <a:effectLst/>
                        </a:rPr>
                        <a:t>Lekšaitė</a:t>
                      </a:r>
                      <a:r>
                        <a:rPr lang="lt-LT" sz="1800" b="1" dirty="0">
                          <a:effectLst/>
                        </a:rPr>
                        <a:t>, 3F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67241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4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1FC8987D-1A74-4EDB-8C2D-FC0C16FFD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857501"/>
              </p:ext>
            </p:extLst>
          </p:nvPr>
        </p:nvGraphicFramePr>
        <p:xfrm>
          <a:off x="0" y="828761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115401492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919728919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3267141166"/>
                    </a:ext>
                  </a:extLst>
                </a:gridCol>
              </a:tblGrid>
              <a:tr h="30437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LILIJANOS BLAŽYTĖS, anglų k. MM, ruošti mokiniai:  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9702986"/>
                  </a:ext>
                </a:extLst>
              </a:tr>
              <a:tr h="627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Kauno miesto 9-10 kl. mokinių  anglų k. olimpiada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Laura Balčiūnaitė, 1D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Dalyvė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83544225"/>
                  </a:ext>
                </a:extLst>
              </a:tr>
              <a:tr h="6276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,,</a:t>
                      </a:r>
                      <a:r>
                        <a:rPr lang="lt-LT" sz="1600" b="1" dirty="0" err="1">
                          <a:effectLst/>
                        </a:rPr>
                        <a:t>Olympis</a:t>
                      </a:r>
                      <a:r>
                        <a:rPr lang="lt-LT" sz="1600" b="1" dirty="0">
                          <a:effectLst/>
                        </a:rPr>
                        <a:t>  2021-Pavasario sesija”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Lukas </a:t>
                      </a:r>
                      <a:r>
                        <a:rPr lang="lt-LT" sz="1600" b="1" dirty="0" err="1">
                          <a:effectLst/>
                        </a:rPr>
                        <a:t>Barcevičius</a:t>
                      </a:r>
                      <a:r>
                        <a:rPr lang="lt-LT" sz="1600" b="1" dirty="0">
                          <a:effectLst/>
                        </a:rPr>
                        <a:t>, 1K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I laipsnio diplomas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12919883"/>
                  </a:ext>
                </a:extLst>
              </a:tr>
              <a:tr h="1920914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Konkursas „Kalbų Kengūra 2021”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Vytautė Gaižauskaitė, 1A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Elena </a:t>
                      </a:r>
                      <a:r>
                        <a:rPr lang="lt-LT" sz="1600" b="1" dirty="0" err="1">
                          <a:effectLst/>
                        </a:rPr>
                        <a:t>Lenkaitytė</a:t>
                      </a:r>
                      <a:r>
                        <a:rPr lang="lt-LT" sz="1600" b="1" dirty="0">
                          <a:effectLst/>
                        </a:rPr>
                        <a:t>, 1A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Rugilė </a:t>
                      </a:r>
                      <a:r>
                        <a:rPr lang="lt-LT" sz="1600" b="1" dirty="0" err="1">
                          <a:effectLst/>
                        </a:rPr>
                        <a:t>Karalevičiūtė</a:t>
                      </a:r>
                      <a:r>
                        <a:rPr lang="lt-LT" sz="1600" b="1" dirty="0">
                          <a:effectLst/>
                        </a:rPr>
                        <a:t>, 3C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Simonas Beniušis, 3E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Elzė Barauskaitė, 3E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Gustautas Gudaitis, 3E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1" dirty="0">
                          <a:effectLst/>
                        </a:rPr>
                        <a:t>Auksinės kengūros </a:t>
                      </a:r>
                      <a:r>
                        <a:rPr lang="lt-LT" sz="1600" b="1" dirty="0">
                          <a:effectLst/>
                        </a:rPr>
                        <a:t>diplomai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14590992"/>
                  </a:ext>
                </a:extLst>
              </a:tr>
              <a:tr h="950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Laura Balčiūnaitė, 1D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Gabija </a:t>
                      </a:r>
                      <a:r>
                        <a:rPr lang="lt-LT" sz="1600" b="1" dirty="0" err="1">
                          <a:effectLst/>
                        </a:rPr>
                        <a:t>Matiušaitė</a:t>
                      </a:r>
                      <a:r>
                        <a:rPr lang="lt-LT" sz="1600" b="1" dirty="0">
                          <a:effectLst/>
                        </a:rPr>
                        <a:t>, 1H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1" dirty="0">
                          <a:effectLst/>
                        </a:rPr>
                        <a:t>Sidabrinės kengūros </a:t>
                      </a:r>
                      <a:r>
                        <a:rPr lang="lt-LT" sz="1600" b="1" dirty="0">
                          <a:effectLst/>
                        </a:rPr>
                        <a:t>diplomai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41259165"/>
                  </a:ext>
                </a:extLst>
              </a:tr>
              <a:tr h="15976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Gabrielė </a:t>
                      </a:r>
                      <a:r>
                        <a:rPr lang="lt-LT" sz="1600" b="1" dirty="0" err="1">
                          <a:effectLst/>
                        </a:rPr>
                        <a:t>Azarevičiūtė</a:t>
                      </a:r>
                      <a:r>
                        <a:rPr lang="lt-LT" sz="1600" b="1" dirty="0">
                          <a:effectLst/>
                        </a:rPr>
                        <a:t>, 1A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Benas </a:t>
                      </a:r>
                      <a:r>
                        <a:rPr lang="lt-LT" sz="1600" b="1" dirty="0" err="1">
                          <a:effectLst/>
                        </a:rPr>
                        <a:t>Juravičius</a:t>
                      </a:r>
                      <a:r>
                        <a:rPr lang="lt-LT" sz="1600" b="1" dirty="0">
                          <a:effectLst/>
                        </a:rPr>
                        <a:t>, 1H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Aistė Dirmeikytė,1K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Deivydas </a:t>
                      </a:r>
                      <a:r>
                        <a:rPr lang="lt-LT" sz="1600" b="1" dirty="0" err="1">
                          <a:effectLst/>
                        </a:rPr>
                        <a:t>Brūzga</a:t>
                      </a:r>
                      <a:r>
                        <a:rPr lang="lt-LT" sz="1600" b="1" dirty="0">
                          <a:effectLst/>
                        </a:rPr>
                        <a:t>, 1K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Rusnė </a:t>
                      </a:r>
                      <a:r>
                        <a:rPr lang="lt-LT" sz="1600" b="1" dirty="0" err="1">
                          <a:effectLst/>
                        </a:rPr>
                        <a:t>Kemežytė</a:t>
                      </a:r>
                      <a:r>
                        <a:rPr lang="lt-LT" sz="1600" b="1" dirty="0">
                          <a:effectLst/>
                        </a:rPr>
                        <a:t>, 1K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Padėkos raštai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907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8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7CF36931-9695-4205-BF55-8374717B1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93861"/>
              </p:ext>
            </p:extLst>
          </p:nvPr>
        </p:nvGraphicFramePr>
        <p:xfrm>
          <a:off x="0" y="828761"/>
          <a:ext cx="9144000" cy="6029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747809771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4255096669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4054138524"/>
                    </a:ext>
                  </a:extLst>
                </a:gridCol>
              </a:tblGrid>
              <a:tr h="32055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SANDROS MILČIŪTĖS, anglų k. MM,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22604144"/>
                  </a:ext>
                </a:extLst>
              </a:tr>
              <a:tr h="16825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Konkuras</a:t>
                      </a:r>
                      <a:r>
                        <a:rPr lang="lt-LT" sz="1800" b="1" dirty="0">
                          <a:effectLst/>
                        </a:rPr>
                        <a:t> „Kalbų Kengūra 2021“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Karolis </a:t>
                      </a:r>
                      <a:r>
                        <a:rPr lang="lt-LT" sz="1800" b="1" dirty="0" err="1">
                          <a:effectLst/>
                        </a:rPr>
                        <a:t>Pavlavičius</a:t>
                      </a:r>
                      <a:r>
                        <a:rPr lang="lt-LT" sz="1800" b="1" dirty="0">
                          <a:effectLst/>
                        </a:rPr>
                        <a:t>, 2C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Odeta Rakauskaitė,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Aušrinė </a:t>
                      </a:r>
                      <a:r>
                        <a:rPr lang="lt-LT" sz="1800" b="1" dirty="0" err="1">
                          <a:effectLst/>
                        </a:rPr>
                        <a:t>Skučaitė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Laura </a:t>
                      </a:r>
                      <a:r>
                        <a:rPr lang="lt-LT" sz="1800" b="1" dirty="0" err="1">
                          <a:effectLst/>
                        </a:rPr>
                        <a:t>Petrulytė</a:t>
                      </a:r>
                      <a:r>
                        <a:rPr lang="lt-LT" sz="1800" b="1" dirty="0">
                          <a:effectLst/>
                        </a:rPr>
                        <a:t>, 3H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Lukas Vasiliauskas,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Auksinės kengūros </a:t>
                      </a:r>
                      <a:r>
                        <a:rPr lang="lt-LT" sz="1800" b="1" dirty="0">
                          <a:effectLst/>
                        </a:rPr>
                        <a:t>diplomai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52917954"/>
                  </a:ext>
                </a:extLst>
              </a:tr>
              <a:tr h="3205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Žumbakytė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73693159"/>
                  </a:ext>
                </a:extLst>
              </a:tr>
              <a:tr h="10015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Vaikų kūrybinės iniciatyvos fondo vertimų projektas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Tavo  žvilgsnis 2021“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Eglė </a:t>
                      </a:r>
                      <a:r>
                        <a:rPr lang="lt-LT" sz="1800" b="1" dirty="0" err="1">
                          <a:effectLst/>
                        </a:rPr>
                        <a:t>Valantiejūtė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 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 </a:t>
                      </a:r>
                      <a:r>
                        <a:rPr lang="lt-LT" sz="1800" b="1" dirty="0" err="1">
                          <a:effectLst/>
                        </a:rPr>
                        <a:t>Šalaševičiūtė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Diplomai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54095500"/>
                  </a:ext>
                </a:extLst>
              </a:tr>
              <a:tr h="27040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Magelinskaitė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Dovydas Merkelis,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 </a:t>
                      </a:r>
                      <a:r>
                        <a:rPr lang="lt-LT" sz="1800" b="1" dirty="0" err="1">
                          <a:effectLst/>
                        </a:rPr>
                        <a:t>Pažėraitė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Žumbakytė</a:t>
                      </a:r>
                      <a:r>
                        <a:rPr lang="lt-LT" sz="1800" b="1" dirty="0">
                          <a:effectLst/>
                        </a:rPr>
                        <a:t>, 2D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Povilaitytė,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Austėja Pociūtė, 4B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Vilimaitytė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Erika </a:t>
                      </a:r>
                      <a:r>
                        <a:rPr lang="lt-LT" sz="1800" b="1" dirty="0" err="1">
                          <a:effectLst/>
                        </a:rPr>
                        <a:t>Kniūkštaitė</a:t>
                      </a:r>
                      <a:r>
                        <a:rPr lang="lt-LT" sz="1800" b="1" dirty="0">
                          <a:effectLst/>
                        </a:rPr>
                        <a:t>, 4H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59665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3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25F5353C-6D60-40EE-85D1-0A8A01B36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235"/>
              </p:ext>
            </p:extLst>
          </p:nvPr>
        </p:nvGraphicFramePr>
        <p:xfrm>
          <a:off x="0" y="828761"/>
          <a:ext cx="9144001" cy="614738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987824">
                  <a:extLst>
                    <a:ext uri="{9D8B030D-6E8A-4147-A177-3AD203B41FA5}">
                      <a16:colId xmlns="" xmlns:a16="http://schemas.microsoft.com/office/drawing/2014/main" val="3169722623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1697218044"/>
                    </a:ext>
                  </a:extLst>
                </a:gridCol>
                <a:gridCol w="2552896">
                  <a:extLst>
                    <a:ext uri="{9D8B030D-6E8A-4147-A177-3AD203B41FA5}">
                      <a16:colId xmlns="" xmlns:a16="http://schemas.microsoft.com/office/drawing/2014/main" val="784607752"/>
                    </a:ext>
                  </a:extLst>
                </a:gridCol>
                <a:gridCol w="1010993">
                  <a:extLst>
                    <a:ext uri="{9D8B030D-6E8A-4147-A177-3AD203B41FA5}">
                      <a16:colId xmlns="" xmlns:a16="http://schemas.microsoft.com/office/drawing/2014/main" val="3555722994"/>
                    </a:ext>
                  </a:extLst>
                </a:gridCol>
              </a:tblGrid>
              <a:tr h="162272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RASOS SADLAUSKIENĖS, anglų k. ME, ruošti mokiniai:  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7044586"/>
                  </a:ext>
                </a:extLst>
              </a:tr>
              <a:tr h="327988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Vaikų kūrybinės iniciatyvos fondo vertimų projektas </a:t>
                      </a:r>
                      <a:endParaRPr lang="lt-LT" sz="16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</a:rPr>
                        <a:t>,,</a:t>
                      </a:r>
                      <a:r>
                        <a:rPr lang="lt-LT" sz="1600" b="1" dirty="0">
                          <a:effectLst/>
                        </a:rPr>
                        <a:t>Tavo  žvilgsnis 2021”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Viltė </a:t>
                      </a:r>
                      <a:r>
                        <a:rPr lang="lt-LT" sz="1600" b="1" dirty="0" err="1">
                          <a:effectLst/>
                        </a:rPr>
                        <a:t>Zairytė</a:t>
                      </a:r>
                      <a:r>
                        <a:rPr lang="lt-LT" sz="1600" b="1" dirty="0">
                          <a:effectLst/>
                        </a:rPr>
                        <a:t>, 2A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Vytis Černius,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Neda </a:t>
                      </a:r>
                      <a:r>
                        <a:rPr lang="lt-LT" sz="1600" b="1" dirty="0" err="1">
                          <a:effectLst/>
                        </a:rPr>
                        <a:t>Gansevičiūtė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Ilzė </a:t>
                      </a:r>
                      <a:r>
                        <a:rPr lang="lt-LT" sz="1600" b="1" dirty="0" err="1">
                          <a:effectLst/>
                        </a:rPr>
                        <a:t>Cirvinskaitė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Milda Petraitytė,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Eva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Draugelytė</a:t>
                      </a:r>
                      <a:r>
                        <a:rPr lang="lt-LT" sz="1600" b="1" dirty="0">
                          <a:effectLst/>
                        </a:rPr>
                        <a:t>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Jogilė</a:t>
                      </a:r>
                      <a:r>
                        <a:rPr lang="lt-LT" sz="1600" b="1" dirty="0">
                          <a:effectLst/>
                        </a:rPr>
                        <a:t> Jurevičiūtė,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Mingailė Juškaitė, 4B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Gustas Linkus,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Augustė </a:t>
                      </a:r>
                      <a:r>
                        <a:rPr lang="lt-LT" sz="1600" b="1" dirty="0" err="1">
                          <a:effectLst/>
                        </a:rPr>
                        <a:t>Mikuckaitė</a:t>
                      </a:r>
                      <a:r>
                        <a:rPr lang="lt-LT" sz="1600" b="1" dirty="0">
                          <a:effectLst/>
                        </a:rPr>
                        <a:t>, 4B</a:t>
                      </a:r>
                      <a:endParaRPr lang="en-US" sz="1600" b="1" dirty="0">
                        <a:effectLst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Kipras Nomeika,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Justė </a:t>
                      </a:r>
                      <a:r>
                        <a:rPr lang="lt-LT" sz="1600" b="1" dirty="0" err="1">
                          <a:effectLst/>
                        </a:rPr>
                        <a:t>Steponaitytė</a:t>
                      </a:r>
                      <a:r>
                        <a:rPr lang="lt-LT" sz="1600" b="1" dirty="0">
                          <a:effectLst/>
                        </a:rPr>
                        <a:t>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Vytautė </a:t>
                      </a:r>
                      <a:r>
                        <a:rPr lang="lt-LT" sz="1600" b="1" dirty="0" err="1">
                          <a:effectLst/>
                        </a:rPr>
                        <a:t>Skirbutytė</a:t>
                      </a:r>
                      <a:r>
                        <a:rPr lang="lt-LT" sz="1600" b="1" dirty="0">
                          <a:effectLst/>
                        </a:rPr>
                        <a:t>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Aušrinė Urbonaitė,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Rokas Norvaišas,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Skaistė </a:t>
                      </a:r>
                      <a:r>
                        <a:rPr lang="lt-LT" sz="1600" b="1" dirty="0" err="1">
                          <a:effectLst/>
                        </a:rPr>
                        <a:t>Šlekytė</a:t>
                      </a:r>
                      <a:r>
                        <a:rPr lang="lt-LT" sz="1600" b="1" dirty="0">
                          <a:effectLst/>
                        </a:rPr>
                        <a:t>, 4H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Urtė </a:t>
                      </a:r>
                      <a:r>
                        <a:rPr lang="lt-LT" sz="1600" b="1" dirty="0" err="1">
                          <a:effectLst/>
                        </a:rPr>
                        <a:t>Kasperiūnaitė</a:t>
                      </a:r>
                      <a:r>
                        <a:rPr lang="lt-LT" sz="1600" b="1" dirty="0">
                          <a:effectLst/>
                        </a:rPr>
                        <a:t>, 4H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Edvinas </a:t>
                      </a:r>
                      <a:r>
                        <a:rPr lang="lt-LT" sz="1600" b="1" dirty="0" err="1">
                          <a:effectLst/>
                        </a:rPr>
                        <a:t>Driučikas</a:t>
                      </a:r>
                      <a:r>
                        <a:rPr lang="lt-LT" sz="1600" b="1" dirty="0">
                          <a:effectLst/>
                        </a:rPr>
                        <a:t>, 4H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Beatričė </a:t>
                      </a:r>
                      <a:r>
                        <a:rPr lang="lt-LT" sz="1600" b="1" dirty="0" err="1">
                          <a:effectLst/>
                        </a:rPr>
                        <a:t>Jutaitė</a:t>
                      </a:r>
                      <a:r>
                        <a:rPr lang="lt-LT" sz="1600" b="1" dirty="0">
                          <a:effectLst/>
                        </a:rPr>
                        <a:t>, 4H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Diplomai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2516986066"/>
                  </a:ext>
                </a:extLst>
              </a:tr>
              <a:tr h="2587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Martyna Šikšniūtė, 2A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Kevinas Bykovas,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Benas </a:t>
                      </a:r>
                      <a:r>
                        <a:rPr lang="lt-LT" sz="1600" b="1" dirty="0" err="1">
                          <a:effectLst/>
                        </a:rPr>
                        <a:t>Andriuščenka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Liepa </a:t>
                      </a:r>
                      <a:r>
                        <a:rPr lang="lt-LT" sz="1600" b="1" dirty="0" err="1">
                          <a:effectLst/>
                        </a:rPr>
                        <a:t>Baltrušaitytė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Rytė </a:t>
                      </a:r>
                      <a:r>
                        <a:rPr lang="lt-LT" sz="1600" b="1" dirty="0" err="1">
                          <a:effectLst/>
                        </a:rPr>
                        <a:t>Jakelaitytė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Ieva Martinkutė,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Laura </a:t>
                      </a:r>
                      <a:r>
                        <a:rPr lang="lt-LT" sz="1600" b="1" dirty="0" err="1">
                          <a:effectLst/>
                        </a:rPr>
                        <a:t>Martišiūtė</a:t>
                      </a:r>
                      <a:r>
                        <a:rPr lang="lt-LT" sz="1600" b="1" dirty="0">
                          <a:effectLst/>
                        </a:rPr>
                        <a:t>, 3H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Rokas Akelaitis,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600" b="1" dirty="0">
                        <a:effectLst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Emilija Baltaduonytė,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Paulius </a:t>
                      </a:r>
                      <a:r>
                        <a:rPr lang="lt-LT" sz="1600" b="1" dirty="0" err="1">
                          <a:effectLst/>
                        </a:rPr>
                        <a:t>Osipauskas</a:t>
                      </a:r>
                      <a:r>
                        <a:rPr lang="lt-LT" sz="1600" b="1" dirty="0">
                          <a:effectLst/>
                        </a:rPr>
                        <a:t>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Ugnė </a:t>
                      </a:r>
                      <a:r>
                        <a:rPr lang="lt-LT" sz="1600" b="1" dirty="0" err="1">
                          <a:effectLst/>
                        </a:rPr>
                        <a:t>Spėčiūtė</a:t>
                      </a:r>
                      <a:r>
                        <a:rPr lang="lt-LT" sz="1600" b="1" dirty="0">
                          <a:effectLst/>
                        </a:rPr>
                        <a:t>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Diana </a:t>
                      </a:r>
                      <a:r>
                        <a:rPr lang="lt-LT" sz="1600" b="1" dirty="0" err="1">
                          <a:effectLst/>
                        </a:rPr>
                        <a:t>Sungailaitė</a:t>
                      </a:r>
                      <a:r>
                        <a:rPr lang="lt-LT" sz="1600" b="1" dirty="0">
                          <a:effectLst/>
                        </a:rPr>
                        <a:t>, 4C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Aistė Meškauskaitė,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Kristupas Pietaris, 4D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b="1" dirty="0">
                          <a:effectLst/>
                        </a:rPr>
                        <a:t>Liucija </a:t>
                      </a:r>
                      <a:r>
                        <a:rPr lang="lt-LT" sz="1600" b="1" dirty="0" err="1">
                          <a:effectLst/>
                        </a:rPr>
                        <a:t>Bakanaitė</a:t>
                      </a:r>
                      <a:r>
                        <a:rPr lang="lt-LT" sz="1600" b="1" dirty="0">
                          <a:effectLst/>
                        </a:rPr>
                        <a:t>, 4H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Padėkos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229772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9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02C31264-523B-46C7-85F2-7BB68261B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295675"/>
              </p:ext>
            </p:extLst>
          </p:nvPr>
        </p:nvGraphicFramePr>
        <p:xfrm>
          <a:off x="0" y="828762"/>
          <a:ext cx="9144000" cy="603815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1">
                  <a:extLst>
                    <a:ext uri="{9D8B030D-6E8A-4147-A177-3AD203B41FA5}">
                      <a16:colId xmlns="" xmlns:a16="http://schemas.microsoft.com/office/drawing/2014/main" val="3864885351"/>
                    </a:ext>
                  </a:extLst>
                </a:gridCol>
                <a:gridCol w="3584345">
                  <a:extLst>
                    <a:ext uri="{9D8B030D-6E8A-4147-A177-3AD203B41FA5}">
                      <a16:colId xmlns="" xmlns:a16="http://schemas.microsoft.com/office/drawing/2014/main" val="3268031913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596733081"/>
                    </a:ext>
                  </a:extLst>
                </a:gridCol>
              </a:tblGrid>
              <a:tr h="21993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RASOS SADLAUSKIENĖS, anglų k. ME, ruošti mokiniai: 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33188505"/>
                  </a:ext>
                </a:extLst>
              </a:tr>
              <a:tr h="68941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Konkursas „Kalbų Kengūra 2021”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Augustė Januškevičiūtė, 3H</a:t>
                      </a:r>
                      <a:endParaRPr lang="en-US" sz="13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 </a:t>
                      </a:r>
                      <a:endParaRPr lang="en-US" sz="13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 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Sidabrinės kengūros </a:t>
                      </a:r>
                      <a:r>
                        <a:rPr lang="lt-LT" sz="1300" b="1" dirty="0">
                          <a:effectLst/>
                        </a:rPr>
                        <a:t>diplomas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249659047"/>
                  </a:ext>
                </a:extLst>
              </a:tr>
              <a:tr h="689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Kevinas Bykovas, 3H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Paulius Osipauskas, 4B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Auksinės kengūros </a:t>
                      </a:r>
                      <a:r>
                        <a:rPr lang="lt-LT" sz="1300" b="1" dirty="0">
                          <a:effectLst/>
                        </a:rPr>
                        <a:t>diplomai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3655204342"/>
                  </a:ext>
                </a:extLst>
              </a:tr>
              <a:tr h="39758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Lietuvos Respublikos užsienio reikalų ministerija ir Kings inicijuotas konkursas „Laiškas draugystei“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Kevinas Bykovas, 3H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Augustė Januškevičiūtė, 3H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Emilija Baltaduonytė, 4B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 err="1">
                          <a:effectLst/>
                        </a:rPr>
                        <a:t>Eva</a:t>
                      </a:r>
                      <a:r>
                        <a:rPr lang="lt-LT" sz="1300" b="1" dirty="0">
                          <a:effectLst/>
                        </a:rPr>
                        <a:t> </a:t>
                      </a:r>
                      <a:r>
                        <a:rPr lang="lt-LT" sz="1300" b="1" dirty="0" err="1">
                          <a:effectLst/>
                        </a:rPr>
                        <a:t>Draugelytė</a:t>
                      </a:r>
                      <a:r>
                        <a:rPr lang="lt-LT" sz="1300" b="1" dirty="0">
                          <a:effectLst/>
                        </a:rPr>
                        <a:t>, 4B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 err="1">
                          <a:effectLst/>
                        </a:rPr>
                        <a:t>Jogilė</a:t>
                      </a:r>
                      <a:r>
                        <a:rPr lang="lt-LT" sz="1300" b="1" dirty="0">
                          <a:effectLst/>
                        </a:rPr>
                        <a:t> Jurevičiūtė, 4B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Mingailė Juškaitė, 4B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Žiedė </a:t>
                      </a:r>
                      <a:r>
                        <a:rPr lang="lt-LT" sz="1300" b="1" dirty="0" err="1">
                          <a:effectLst/>
                        </a:rPr>
                        <a:t>Lukavičiūtė</a:t>
                      </a:r>
                      <a:r>
                        <a:rPr lang="lt-LT" sz="1300" b="1" dirty="0">
                          <a:effectLst/>
                        </a:rPr>
                        <a:t>, 4B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Diana </a:t>
                      </a:r>
                      <a:r>
                        <a:rPr lang="lt-LT" sz="1300" b="1" dirty="0" err="1">
                          <a:effectLst/>
                        </a:rPr>
                        <a:t>Sungailaitė</a:t>
                      </a:r>
                      <a:r>
                        <a:rPr lang="lt-LT" sz="1300" b="1" dirty="0">
                          <a:effectLst/>
                        </a:rPr>
                        <a:t>, 4C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Rokas Norvaišas,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 err="1">
                          <a:effectLst/>
                        </a:rPr>
                        <a:t>Aina</a:t>
                      </a:r>
                      <a:r>
                        <a:rPr lang="lt-LT" sz="1300" b="1" dirty="0">
                          <a:effectLst/>
                        </a:rPr>
                        <a:t> Petraitytė,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Patricija </a:t>
                      </a:r>
                      <a:r>
                        <a:rPr lang="lt-LT" sz="1300" b="1" dirty="0" err="1">
                          <a:effectLst/>
                        </a:rPr>
                        <a:t>Pukytė</a:t>
                      </a:r>
                      <a:r>
                        <a:rPr lang="lt-LT" sz="1300" b="1" dirty="0">
                          <a:effectLst/>
                        </a:rPr>
                        <a:t>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Lina </a:t>
                      </a:r>
                      <a:r>
                        <a:rPr lang="lt-LT" sz="1300" b="1" dirty="0" err="1">
                          <a:effectLst/>
                        </a:rPr>
                        <a:t>Rapolavičiūtė</a:t>
                      </a:r>
                      <a:r>
                        <a:rPr lang="lt-LT" sz="1300" b="1" dirty="0">
                          <a:effectLst/>
                        </a:rPr>
                        <a:t>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Justė </a:t>
                      </a:r>
                      <a:r>
                        <a:rPr lang="lt-LT" sz="1300" b="1" dirty="0" err="1">
                          <a:effectLst/>
                        </a:rPr>
                        <a:t>Steponaitytė</a:t>
                      </a:r>
                      <a:r>
                        <a:rPr lang="lt-LT" sz="1300" b="1" dirty="0">
                          <a:effectLst/>
                        </a:rPr>
                        <a:t>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Aušrinė Urbonaitė,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Eimantas Jurkus, 4H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Vidmantė </a:t>
                      </a:r>
                      <a:r>
                        <a:rPr lang="lt-LT" sz="1300" b="1" dirty="0" err="1">
                          <a:effectLst/>
                        </a:rPr>
                        <a:t>Krušinskaitė</a:t>
                      </a:r>
                      <a:r>
                        <a:rPr lang="lt-LT" sz="1300" b="1" dirty="0">
                          <a:effectLst/>
                        </a:rPr>
                        <a:t>, 4H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Beatričė </a:t>
                      </a:r>
                      <a:r>
                        <a:rPr lang="lt-LT" sz="1300" b="1" dirty="0" err="1">
                          <a:effectLst/>
                        </a:rPr>
                        <a:t>Jutaitė</a:t>
                      </a:r>
                      <a:r>
                        <a:rPr lang="lt-LT" sz="1300" b="1" dirty="0">
                          <a:effectLst/>
                        </a:rPr>
                        <a:t>, 4H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Dalyviai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(rezultatai laukiami)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 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2639129978"/>
                  </a:ext>
                </a:extLst>
              </a:tr>
              <a:tr h="4546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 err="1">
                          <a:effectLst/>
                        </a:rPr>
                        <a:t>My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school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network</a:t>
                      </a:r>
                      <a:r>
                        <a:rPr lang="lt-LT" sz="1500" b="1" dirty="0">
                          <a:effectLst/>
                        </a:rPr>
                        <a:t> poezijos konkursas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Benas Andriuščenka, 3H</a:t>
                      </a:r>
                      <a:endParaRPr lang="en-US" sz="13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 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Dalyvis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780" marR="24780" marT="0" marB="0" anchor="ctr"/>
                </a:tc>
                <a:extLst>
                  <a:ext uri="{0D108BD9-81ED-4DB2-BD59-A6C34878D82A}">
                    <a16:rowId xmlns="" xmlns:a16="http://schemas.microsoft.com/office/drawing/2014/main" val="4100100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5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3B89D95C-4C87-47F3-9CFF-8668F5D9BA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158129"/>
              </p:ext>
            </p:extLst>
          </p:nvPr>
        </p:nvGraphicFramePr>
        <p:xfrm>
          <a:off x="0" y="828762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1470298401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980446487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3994586875"/>
                    </a:ext>
                  </a:extLst>
                </a:gridCol>
              </a:tblGrid>
              <a:tr h="453180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RASOS SADLAUSKIENĖS, anglų k. ME, ir KRISTINOS KANCLERYTĖS – BAČKEVIČIENĖS, anglų k. MM, ruošti mokiniai: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40182368"/>
                  </a:ext>
                </a:extLst>
              </a:tr>
              <a:tr h="2788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Erasmus + projektas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 err="1">
                          <a:effectLst/>
                        </a:rPr>
                        <a:t>Circus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of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Emotions</a:t>
                      </a:r>
                      <a:r>
                        <a:rPr lang="lt-LT" sz="1800" b="1" dirty="0">
                          <a:effectLst/>
                        </a:rPr>
                        <a:t>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Ainis Lukša, 1B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Austėja </a:t>
                      </a:r>
                      <a:r>
                        <a:rPr lang="lt-LT" sz="1300" b="1" dirty="0" err="1">
                          <a:effectLst/>
                        </a:rPr>
                        <a:t>Sadlauskaitė</a:t>
                      </a:r>
                      <a:r>
                        <a:rPr lang="lt-LT" sz="1300" b="1" dirty="0">
                          <a:effectLst/>
                        </a:rPr>
                        <a:t>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Domantas </a:t>
                      </a:r>
                      <a:r>
                        <a:rPr lang="lt-LT" sz="1300" b="1" dirty="0" err="1">
                          <a:effectLst/>
                        </a:rPr>
                        <a:t>Jocas</a:t>
                      </a:r>
                      <a:r>
                        <a:rPr lang="lt-LT" sz="1300" b="1" dirty="0">
                          <a:effectLst/>
                        </a:rPr>
                        <a:t>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Eglė </a:t>
                      </a:r>
                      <a:r>
                        <a:rPr lang="lt-LT" sz="1300" b="1" dirty="0" err="1">
                          <a:effectLst/>
                        </a:rPr>
                        <a:t>Damijonaitytė</a:t>
                      </a:r>
                      <a:r>
                        <a:rPr lang="lt-LT" sz="1300" b="1" dirty="0">
                          <a:effectLst/>
                        </a:rPr>
                        <a:t>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Gabija Bilevičiūtė,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Linas </a:t>
                      </a:r>
                      <a:r>
                        <a:rPr lang="lt-LT" sz="1300" b="1" dirty="0" err="1">
                          <a:effectLst/>
                        </a:rPr>
                        <a:t>Rutkaukas</a:t>
                      </a:r>
                      <a:r>
                        <a:rPr lang="lt-LT" sz="1300" b="1" dirty="0">
                          <a:effectLst/>
                        </a:rPr>
                        <a:t>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Martyna Vaitiekūnaitė,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Agnė Klimaitė, 1H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Andrėja Matuzevičiūtė, 2E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Deimantė </a:t>
                      </a:r>
                      <a:r>
                        <a:rPr lang="lt-LT" sz="1300" b="1" dirty="0" err="1">
                          <a:effectLst/>
                        </a:rPr>
                        <a:t>Rauckytė</a:t>
                      </a:r>
                      <a:r>
                        <a:rPr lang="lt-LT" sz="1300" b="1" dirty="0">
                          <a:effectLst/>
                        </a:rPr>
                        <a:t>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Gabija </a:t>
                      </a:r>
                      <a:r>
                        <a:rPr lang="lt-LT" sz="1300" b="1" dirty="0" err="1">
                          <a:effectLst/>
                        </a:rPr>
                        <a:t>Matusevičiūtė</a:t>
                      </a:r>
                      <a:r>
                        <a:rPr lang="lt-LT" sz="1300" b="1" dirty="0">
                          <a:effectLst/>
                        </a:rPr>
                        <a:t>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 err="1">
                          <a:effectLst/>
                        </a:rPr>
                        <a:t>Nojus</a:t>
                      </a:r>
                      <a:r>
                        <a:rPr lang="lt-LT" sz="1300" b="1" dirty="0">
                          <a:effectLst/>
                        </a:rPr>
                        <a:t> Daubaras, 2G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Dalyviai 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extLst>
                  <a:ext uri="{0D108BD9-81ED-4DB2-BD59-A6C34878D82A}">
                    <a16:rowId xmlns="" xmlns:a16="http://schemas.microsoft.com/office/drawing/2014/main" val="4233217361"/>
                  </a:ext>
                </a:extLst>
              </a:tr>
              <a:tr h="27880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MEPA</a:t>
                      </a:r>
                      <a:endParaRPr lang="en-US" sz="18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Ainis Lukša, 1B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Austėja </a:t>
                      </a:r>
                      <a:r>
                        <a:rPr lang="lt-LT" sz="1300" b="1" dirty="0" err="1">
                          <a:effectLst/>
                        </a:rPr>
                        <a:t>Sadlauskaitė</a:t>
                      </a:r>
                      <a:r>
                        <a:rPr lang="lt-LT" sz="1300" b="1" dirty="0">
                          <a:effectLst/>
                        </a:rPr>
                        <a:t>, 1B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Ema Augulytė,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Klaudija </a:t>
                      </a:r>
                      <a:r>
                        <a:rPr lang="lt-LT" sz="1300" b="1" dirty="0" err="1">
                          <a:effectLst/>
                        </a:rPr>
                        <a:t>Ažusienytė</a:t>
                      </a:r>
                      <a:r>
                        <a:rPr lang="lt-LT" sz="1300" b="1" dirty="0">
                          <a:effectLst/>
                        </a:rPr>
                        <a:t>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Liepa Kairytė,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Ūla </a:t>
                      </a:r>
                      <a:r>
                        <a:rPr lang="lt-LT" sz="1300" b="1" dirty="0" err="1">
                          <a:effectLst/>
                        </a:rPr>
                        <a:t>Andrejevaitė</a:t>
                      </a:r>
                      <a:r>
                        <a:rPr lang="lt-LT" sz="1300" b="1" dirty="0">
                          <a:effectLst/>
                        </a:rPr>
                        <a:t>, 2G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Ieva </a:t>
                      </a:r>
                      <a:r>
                        <a:rPr lang="lt-LT" sz="1300" b="1" dirty="0" err="1">
                          <a:effectLst/>
                        </a:rPr>
                        <a:t>Drazdavičiūtė</a:t>
                      </a:r>
                      <a:r>
                        <a:rPr lang="lt-LT" sz="1300" b="1" dirty="0">
                          <a:effectLst/>
                        </a:rPr>
                        <a:t>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Justė </a:t>
                      </a:r>
                      <a:r>
                        <a:rPr lang="lt-LT" sz="1300" b="1" dirty="0" err="1">
                          <a:effectLst/>
                        </a:rPr>
                        <a:t>Steponaitytė</a:t>
                      </a:r>
                      <a:r>
                        <a:rPr lang="lt-LT" sz="1300" b="1" dirty="0">
                          <a:effectLst/>
                        </a:rPr>
                        <a:t>, 4D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Grantas </a:t>
                      </a:r>
                      <a:r>
                        <a:rPr lang="lt-LT" sz="1300" b="1" dirty="0" err="1">
                          <a:effectLst/>
                        </a:rPr>
                        <a:t>Erstikis</a:t>
                      </a:r>
                      <a:r>
                        <a:rPr lang="lt-LT" sz="1300" b="1" dirty="0">
                          <a:effectLst/>
                        </a:rPr>
                        <a:t>, 4E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Kristupas Viršilas, 4E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Rūta </a:t>
                      </a:r>
                      <a:r>
                        <a:rPr lang="lt-LT" sz="1300" b="1" dirty="0" err="1">
                          <a:effectLst/>
                        </a:rPr>
                        <a:t>Remeikaitė</a:t>
                      </a:r>
                      <a:r>
                        <a:rPr lang="lt-LT" sz="1300" b="1" dirty="0">
                          <a:effectLst/>
                        </a:rPr>
                        <a:t>, 4E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Samanta Venckutė, 4E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Dalyviai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0" marR="57180" marT="0" marB="0" anchor="ctr"/>
                </a:tc>
                <a:extLst>
                  <a:ext uri="{0D108BD9-81ED-4DB2-BD59-A6C34878D82A}">
                    <a16:rowId xmlns="" xmlns:a16="http://schemas.microsoft.com/office/drawing/2014/main" val="3201145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71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3DED8919-5BA0-4B86-98A4-D234F73AFE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15558"/>
              </p:ext>
            </p:extLst>
          </p:nvPr>
        </p:nvGraphicFramePr>
        <p:xfrm>
          <a:off x="0" y="828761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029980369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665950477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2613235637"/>
                    </a:ext>
                  </a:extLst>
                </a:gridCol>
              </a:tblGrid>
              <a:tr h="38748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DALYTĖS MIKALAJŪNIENĖS, vokiečių k. MM,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08370293"/>
                  </a:ext>
                </a:extLst>
              </a:tr>
              <a:tr h="121066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Vaikų kūrybinės iniciatyvos fondo vertimų projektas „Tavo žvilgsnis”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Benediktas Valatka, 2F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Marija </a:t>
                      </a:r>
                      <a:r>
                        <a:rPr lang="lt-LT" sz="1800" b="1" dirty="0" err="1">
                          <a:effectLst/>
                        </a:rPr>
                        <a:t>Liutkevičiūtė</a:t>
                      </a:r>
                      <a:r>
                        <a:rPr lang="lt-LT" sz="1800" b="1" dirty="0">
                          <a:effectLst/>
                        </a:rPr>
                        <a:t>, 2G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Miglė </a:t>
                      </a:r>
                      <a:r>
                        <a:rPr lang="lt-LT" sz="1800" b="1" dirty="0" err="1">
                          <a:effectLst/>
                        </a:rPr>
                        <a:t>Puodžiukaitė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Diplomai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49355743"/>
                  </a:ext>
                </a:extLst>
              </a:tr>
              <a:tr h="387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Elzė </a:t>
                      </a:r>
                      <a:r>
                        <a:rPr lang="lt-LT" sz="1800" b="1" dirty="0" err="1">
                          <a:effectLst/>
                        </a:rPr>
                        <a:t>Nacevičiųtė</a:t>
                      </a:r>
                      <a:r>
                        <a:rPr lang="lt-LT" sz="1800" b="1" dirty="0">
                          <a:effectLst/>
                        </a:rPr>
                        <a:t> 1A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Padėkos raštas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30211315"/>
                  </a:ext>
                </a:extLst>
              </a:tr>
              <a:tr h="203385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Vaikų kūrybinės iniciatyvos fondo Kalbų kengūrų konkursas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Elzė </a:t>
                      </a:r>
                      <a:r>
                        <a:rPr lang="lt-LT" sz="1800" b="1" dirty="0" err="1">
                          <a:effectLst/>
                        </a:rPr>
                        <a:t>Nacevičiūtė</a:t>
                      </a:r>
                      <a:r>
                        <a:rPr lang="lt-LT" sz="1800" b="1" dirty="0">
                          <a:effectLst/>
                        </a:rPr>
                        <a:t>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 Gaižauskaitė,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Eglė </a:t>
                      </a:r>
                      <a:r>
                        <a:rPr lang="lt-LT" sz="1800" b="1" dirty="0" err="1">
                          <a:effectLst/>
                        </a:rPr>
                        <a:t>Valantiejūtė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Merkelis Dovydas,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Agnė Keturakytė, 2H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Auksinės kengūros </a:t>
                      </a:r>
                      <a:r>
                        <a:rPr lang="lt-LT" sz="1800" b="1" dirty="0">
                          <a:effectLst/>
                        </a:rPr>
                        <a:t>diplomai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29416616"/>
                  </a:ext>
                </a:extLst>
              </a:tr>
              <a:tr h="12106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 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i="1" dirty="0">
                          <a:effectLst/>
                        </a:rPr>
                        <a:t>Sidabrinės kengūros </a:t>
                      </a:r>
                      <a:r>
                        <a:rPr lang="lt-LT" sz="1800" b="1" dirty="0">
                          <a:effectLst/>
                        </a:rPr>
                        <a:t>diplomas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53024825"/>
                  </a:ext>
                </a:extLst>
              </a:tr>
              <a:tr h="799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Nida Achramavičiūtė, 1G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Padėkos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raštas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28033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349DBE6A-A86F-4F2F-BA49-6E472F85D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102465"/>
              </p:ext>
            </p:extLst>
          </p:nvPr>
        </p:nvGraphicFramePr>
        <p:xfrm>
          <a:off x="0" y="828760"/>
          <a:ext cx="9143999" cy="619156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4275092110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401039081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3608018217"/>
                    </a:ext>
                  </a:extLst>
                </a:gridCol>
              </a:tblGrid>
              <a:tr h="21391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RASOS JALINIAUSKIENĖS, rusų k., vokiečių k. MM, ruošti mokiniai: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7634089"/>
                  </a:ext>
                </a:extLst>
              </a:tr>
              <a:tr h="441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Vaikų kūrybinės iniciatyvos fondo vertimų projektas „Tavo žvilgsnis” 2021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Elžbieta </a:t>
                      </a:r>
                      <a:r>
                        <a:rPr lang="lt-LT" sz="1300" b="1" dirty="0" err="1">
                          <a:effectLst/>
                        </a:rPr>
                        <a:t>Paužaitė</a:t>
                      </a:r>
                      <a:r>
                        <a:rPr lang="lt-LT" sz="1300" b="1" dirty="0">
                          <a:effectLst/>
                        </a:rPr>
                        <a:t>, 1G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Diplomas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1906970868"/>
                  </a:ext>
                </a:extLst>
              </a:tr>
              <a:tr h="441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Kauno miesto mokinių meninio skaitymo rusų kalba konkursas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Ema </a:t>
                      </a:r>
                      <a:r>
                        <a:rPr lang="lt-LT" sz="1300" b="1" dirty="0" err="1">
                          <a:effectLst/>
                        </a:rPr>
                        <a:t>Būdaitė</a:t>
                      </a:r>
                      <a:r>
                        <a:rPr lang="lt-LT" sz="1300" b="1" dirty="0">
                          <a:effectLst/>
                        </a:rPr>
                        <a:t>, 2G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>
                          <a:effectLst/>
                        </a:rPr>
                        <a:t>Dalyvė</a:t>
                      </a:r>
                      <a:endParaRPr lang="en-US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861568876"/>
                  </a:ext>
                </a:extLst>
              </a:tr>
              <a:tr h="213918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ILONOS PEČKIENĖS, anglų k. MM, ruošti mokiniai: 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9991133"/>
                  </a:ext>
                </a:extLst>
              </a:tr>
              <a:tr h="66843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Konkursas „Kalbų Kengūra 2021”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Gabija Bilevičiūtė 1B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Auksinės kengūros </a:t>
                      </a:r>
                      <a:r>
                        <a:rPr lang="lt-LT" sz="1300" b="1" dirty="0">
                          <a:effectLst/>
                        </a:rPr>
                        <a:t>diplomas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4016943226"/>
                  </a:ext>
                </a:extLst>
              </a:tr>
              <a:tr h="6684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Justas </a:t>
                      </a:r>
                      <a:r>
                        <a:rPr lang="lt-LT" sz="1300" b="1" dirty="0" err="1">
                          <a:effectLst/>
                        </a:rPr>
                        <a:t>Eičius</a:t>
                      </a:r>
                      <a:r>
                        <a:rPr lang="lt-LT" sz="1300" b="1" dirty="0">
                          <a:effectLst/>
                        </a:rPr>
                        <a:t> 1B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i="1" dirty="0">
                          <a:effectLst/>
                        </a:rPr>
                        <a:t>Sidabrinės kengūros </a:t>
                      </a:r>
                      <a:r>
                        <a:rPr lang="lt-LT" sz="1300" b="1" dirty="0">
                          <a:effectLst/>
                        </a:rPr>
                        <a:t>diplomas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1070321326"/>
                  </a:ext>
                </a:extLst>
              </a:tr>
              <a:tr h="225923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Vaikų kūrybinės iniciatyvos fondo vertimų projektas „Tavo žvilgsnis” 2021</a:t>
                      </a:r>
                      <a:endParaRPr lang="en-US" sz="14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Meda </a:t>
                      </a:r>
                      <a:r>
                        <a:rPr lang="lt-LT" sz="1300" b="1" dirty="0" err="1">
                          <a:effectLst/>
                        </a:rPr>
                        <a:t>Petraškaitė</a:t>
                      </a:r>
                      <a:r>
                        <a:rPr lang="lt-LT" sz="1300" b="1" dirty="0">
                          <a:effectLst/>
                        </a:rPr>
                        <a:t>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Dovilė </a:t>
                      </a:r>
                      <a:r>
                        <a:rPr lang="lt-LT" sz="1300" b="1" dirty="0" err="1">
                          <a:effectLst/>
                        </a:rPr>
                        <a:t>Sabulytė</a:t>
                      </a:r>
                      <a:r>
                        <a:rPr lang="lt-LT" sz="1300" b="1" dirty="0">
                          <a:effectLst/>
                        </a:rPr>
                        <a:t>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Tomas Kvaraciejus,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Eduardas Jotautas, 3D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Martynas Jasiukaitis, 3D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Vilija </a:t>
                      </a:r>
                      <a:r>
                        <a:rPr lang="lt-LT" sz="1300" b="1" dirty="0" err="1">
                          <a:effectLst/>
                        </a:rPr>
                        <a:t>Tutkutė</a:t>
                      </a:r>
                      <a:r>
                        <a:rPr lang="lt-LT" sz="1300" b="1" dirty="0">
                          <a:effectLst/>
                        </a:rPr>
                        <a:t>, 4C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Lukas </a:t>
                      </a:r>
                      <a:r>
                        <a:rPr lang="lt-LT" sz="1300" b="1" dirty="0" err="1">
                          <a:effectLst/>
                        </a:rPr>
                        <a:t>Drulia</a:t>
                      </a:r>
                      <a:r>
                        <a:rPr lang="lt-LT" sz="1300" b="1" dirty="0">
                          <a:effectLst/>
                        </a:rPr>
                        <a:t>, 4F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Rugilė Gudavičiūtė, 4F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Lukas Alekna, 4F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Kęstutis Juodis, 4F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Diplomai 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 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396605974"/>
                  </a:ext>
                </a:extLst>
              </a:tr>
              <a:tr h="1122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Domantas </a:t>
                      </a:r>
                      <a:r>
                        <a:rPr lang="lt-LT" sz="1300" b="1" dirty="0" err="1">
                          <a:effectLst/>
                        </a:rPr>
                        <a:t>Loda</a:t>
                      </a:r>
                      <a:r>
                        <a:rPr lang="lt-LT" sz="1300" b="1" dirty="0">
                          <a:effectLst/>
                        </a:rPr>
                        <a:t>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Domas Ramanauskas, 3C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Danielė Žukauskaitė, 4C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Gabija </a:t>
                      </a:r>
                      <a:r>
                        <a:rPr lang="lt-LT" sz="1300" b="1" dirty="0" err="1">
                          <a:effectLst/>
                        </a:rPr>
                        <a:t>Dūdaitė</a:t>
                      </a:r>
                      <a:r>
                        <a:rPr lang="lt-LT" sz="1300" b="1" dirty="0">
                          <a:effectLst/>
                        </a:rPr>
                        <a:t>, 4F</a:t>
                      </a:r>
                      <a:endParaRPr lang="en-US" sz="13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Greta Ramonaitė, 4F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300" b="1" dirty="0">
                          <a:effectLst/>
                        </a:rPr>
                        <a:t>Padėkos raštai </a:t>
                      </a:r>
                      <a:endParaRPr lang="en-US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03" marR="55703" marT="0" marB="0" anchor="ctr"/>
                </a:tc>
                <a:extLst>
                  <a:ext uri="{0D108BD9-81ED-4DB2-BD59-A6C34878D82A}">
                    <a16:rowId xmlns="" xmlns:a16="http://schemas.microsoft.com/office/drawing/2014/main" val="2041137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3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F3CFD7C7-F0D0-4035-AB34-5EBB822C6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92266"/>
              </p:ext>
            </p:extLst>
          </p:nvPr>
        </p:nvGraphicFramePr>
        <p:xfrm>
          <a:off x="0" y="828761"/>
          <a:ext cx="9144000" cy="5945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2433824079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598907597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799610866"/>
                    </a:ext>
                  </a:extLst>
                </a:gridCol>
              </a:tblGrid>
              <a:tr h="59830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ILONOS PEČKIENĖS, anglų k. MM,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ir </a:t>
                      </a:r>
                      <a:r>
                        <a:rPr lang="lt-LT" sz="1800" b="1" dirty="0">
                          <a:effectLst/>
                        </a:rPr>
                        <a:t>INDRĖS ŠVEDKAUSKIENĖS, anglų k. 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073244"/>
                  </a:ext>
                </a:extLst>
              </a:tr>
              <a:tr h="5314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Erasmus projektas „</a:t>
                      </a:r>
                      <a:r>
                        <a:rPr lang="lt-LT" sz="1800" b="1" dirty="0" err="1">
                          <a:effectLst/>
                        </a:rPr>
                        <a:t>Flipped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Impact</a:t>
                      </a:r>
                      <a:r>
                        <a:rPr lang="lt-LT" sz="1800" b="1" dirty="0">
                          <a:effectLst/>
                        </a:rPr>
                        <a:t>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Miglė </a:t>
                      </a:r>
                      <a:r>
                        <a:rPr lang="lt-LT" sz="1800" b="1" dirty="0" err="1">
                          <a:effectLst/>
                        </a:rPr>
                        <a:t>Armonavičiūtė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Tautvydas Aušra,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Joris </a:t>
                      </a:r>
                      <a:r>
                        <a:rPr lang="lt-LT" sz="1800" b="1" dirty="0" err="1">
                          <a:effectLst/>
                        </a:rPr>
                        <a:t>Berkmanas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 </a:t>
                      </a:r>
                      <a:r>
                        <a:rPr lang="lt-LT" sz="1800" b="1" dirty="0" err="1">
                          <a:effectLst/>
                        </a:rPr>
                        <a:t>Chomynaitė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Karolis </a:t>
                      </a:r>
                      <a:r>
                        <a:rPr lang="lt-LT" sz="1800" b="1" dirty="0" err="1">
                          <a:effectLst/>
                        </a:rPr>
                        <a:t>Černevičius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Erikas </a:t>
                      </a:r>
                      <a:r>
                        <a:rPr lang="lt-LT" sz="1800" b="1" dirty="0" err="1">
                          <a:effectLst/>
                        </a:rPr>
                        <a:t>Ditkus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Lina Grinevičiūtė,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Martynas </a:t>
                      </a:r>
                      <a:r>
                        <a:rPr lang="lt-LT" sz="1800" b="1" dirty="0" err="1">
                          <a:effectLst/>
                        </a:rPr>
                        <a:t>Jaudegis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Kajus Jurevičius,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Ignė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Karečkaitė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Patricija </a:t>
                      </a:r>
                      <a:r>
                        <a:rPr lang="lt-LT" sz="1800" b="1" dirty="0" err="1">
                          <a:effectLst/>
                        </a:rPr>
                        <a:t>Lašaitė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Andželika Matulaitytė-</a:t>
                      </a:r>
                      <a:r>
                        <a:rPr lang="lt-LT" sz="1800" b="1" dirty="0" err="1">
                          <a:effectLst/>
                        </a:rPr>
                        <a:t>Labukaitė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Miglė </a:t>
                      </a:r>
                      <a:r>
                        <a:rPr lang="lt-LT" sz="1800" b="1" dirty="0" err="1">
                          <a:effectLst/>
                        </a:rPr>
                        <a:t>Puodžiukaitė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Skučaitė</a:t>
                      </a:r>
                      <a:r>
                        <a:rPr lang="lt-LT" sz="1800" b="1" dirty="0">
                          <a:effectLst/>
                        </a:rPr>
                        <a:t>, 2H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63290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88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B847C2D5-4026-40D8-B9D2-236D12A5BB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640868"/>
              </p:ext>
            </p:extLst>
          </p:nvPr>
        </p:nvGraphicFramePr>
        <p:xfrm>
          <a:off x="0" y="805180"/>
          <a:ext cx="9170785" cy="6052821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39747">
                  <a:extLst>
                    <a:ext uri="{9D8B030D-6E8A-4147-A177-3AD203B41FA5}">
                      <a16:colId xmlns="" xmlns:a16="http://schemas.microsoft.com/office/drawing/2014/main" val="3701302011"/>
                    </a:ext>
                  </a:extLst>
                </a:gridCol>
                <a:gridCol w="3594843">
                  <a:extLst>
                    <a:ext uri="{9D8B030D-6E8A-4147-A177-3AD203B41FA5}">
                      <a16:colId xmlns="" xmlns:a16="http://schemas.microsoft.com/office/drawing/2014/main" val="3761652685"/>
                    </a:ext>
                  </a:extLst>
                </a:gridCol>
                <a:gridCol w="1736195">
                  <a:extLst>
                    <a:ext uri="{9D8B030D-6E8A-4147-A177-3AD203B41FA5}">
                      <a16:colId xmlns="" xmlns:a16="http://schemas.microsoft.com/office/drawing/2014/main" val="2144691259"/>
                    </a:ext>
                  </a:extLst>
                </a:gridCol>
              </a:tblGrid>
              <a:tr h="978367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INOS KAROSEVIČIENĖS, matematikos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474496"/>
                  </a:ext>
                </a:extLst>
              </a:tr>
              <a:tr h="2017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Profesoriaus J. Matulionio konkursas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Rugilė Markevičiūtė, 1F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Paulina Varnaitė,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80066325"/>
                  </a:ext>
                </a:extLst>
              </a:tr>
              <a:tr h="97836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 Balčiūtė, 1F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2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79395786"/>
                  </a:ext>
                </a:extLst>
              </a:tr>
              <a:tr h="2078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Paulina Varnaitė, 3G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4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8176056"/>
                  </a:ext>
                </a:extLst>
              </a:tr>
            </a:tbl>
          </a:graphicData>
        </a:graphic>
      </p:graphicFrame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085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91D27309-6033-4ACE-B0AD-12CCAD7C5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265955"/>
              </p:ext>
            </p:extLst>
          </p:nvPr>
        </p:nvGraphicFramePr>
        <p:xfrm>
          <a:off x="1" y="828762"/>
          <a:ext cx="9144001" cy="603656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2161399823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103189096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1728474569"/>
                    </a:ext>
                  </a:extLst>
                </a:gridCol>
              </a:tblGrid>
              <a:tr h="27309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INDRĖS ŠVEDKAUSKIENĖS, anglų k. M, ruošti mokiniai: 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51590344"/>
                  </a:ext>
                </a:extLst>
              </a:tr>
              <a:tr h="114755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Vaikų kūrybinės iniciatyvos fondo vertimų projektas „Tavo žvilgsnis” 2021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Rokas Šešlauskas, 1G 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Ieva Bierontaitė, 2A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Ugnė Glebauskaitė, 2A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Miglė Augustinaitė, 2B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Diplomai</a:t>
                      </a:r>
                      <a:endParaRPr lang="en-US" sz="16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 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1620261215"/>
                  </a:ext>
                </a:extLst>
              </a:tr>
              <a:tr h="14390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Saulė </a:t>
                      </a:r>
                      <a:r>
                        <a:rPr lang="lt-LT" sz="1600" b="1" dirty="0" err="1">
                          <a:effectLst/>
                        </a:rPr>
                        <a:t>Mėlinytė</a:t>
                      </a:r>
                      <a:r>
                        <a:rPr lang="lt-LT" sz="1600" b="1" dirty="0">
                          <a:effectLst/>
                        </a:rPr>
                        <a:t>, 1G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Danielė Viršilaitė, 1G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Elzė </a:t>
                      </a:r>
                      <a:r>
                        <a:rPr lang="lt-LT" sz="1600" b="1" dirty="0" err="1">
                          <a:effectLst/>
                        </a:rPr>
                        <a:t>Ryzgelytė</a:t>
                      </a:r>
                      <a:r>
                        <a:rPr lang="lt-LT" sz="1600" b="1" dirty="0">
                          <a:effectLst/>
                        </a:rPr>
                        <a:t>, 1G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Elžbieta </a:t>
                      </a:r>
                      <a:r>
                        <a:rPr lang="lt-LT" sz="1600" b="1" dirty="0" err="1">
                          <a:effectLst/>
                        </a:rPr>
                        <a:t>Paužaitė</a:t>
                      </a:r>
                      <a:r>
                        <a:rPr lang="lt-LT" sz="1600" b="1" dirty="0">
                          <a:effectLst/>
                        </a:rPr>
                        <a:t>, 1G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Kamilė </a:t>
                      </a:r>
                      <a:r>
                        <a:rPr lang="lt-LT" sz="1600" b="1" dirty="0" err="1">
                          <a:effectLst/>
                        </a:rPr>
                        <a:t>Čekauskaitė</a:t>
                      </a:r>
                      <a:r>
                        <a:rPr lang="lt-LT" sz="1600" b="1" dirty="0">
                          <a:effectLst/>
                        </a:rPr>
                        <a:t>, 4A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Padėkos raštai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4042008252"/>
                  </a:ext>
                </a:extLst>
              </a:tr>
              <a:tr h="11475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Konkursas „Kalbų Kengūra 2021”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 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Eimantė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Dilbaitė</a:t>
                      </a:r>
                      <a:r>
                        <a:rPr lang="lt-LT" sz="1600" b="1" dirty="0">
                          <a:effectLst/>
                        </a:rPr>
                        <a:t>, 2A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Klaudija </a:t>
                      </a:r>
                      <a:r>
                        <a:rPr lang="lt-LT" sz="1600" b="1" dirty="0" err="1">
                          <a:effectLst/>
                        </a:rPr>
                        <a:t>Jasiulionytė</a:t>
                      </a:r>
                      <a:r>
                        <a:rPr lang="lt-LT" sz="1600" b="1" dirty="0">
                          <a:effectLst/>
                        </a:rPr>
                        <a:t>, 2B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Saulė </a:t>
                      </a:r>
                      <a:r>
                        <a:rPr lang="lt-LT" sz="1600" b="1" dirty="0" err="1">
                          <a:effectLst/>
                        </a:rPr>
                        <a:t>Klumbytė</a:t>
                      </a:r>
                      <a:r>
                        <a:rPr lang="lt-LT" sz="1600" b="1" dirty="0">
                          <a:effectLst/>
                        </a:rPr>
                        <a:t>, 2B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Beatričė </a:t>
                      </a:r>
                      <a:r>
                        <a:rPr lang="lt-LT" sz="1600" b="1" dirty="0" err="1">
                          <a:effectLst/>
                        </a:rPr>
                        <a:t>Latakaitė</a:t>
                      </a:r>
                      <a:r>
                        <a:rPr lang="lt-LT" sz="1600" b="1" dirty="0">
                          <a:effectLst/>
                        </a:rPr>
                        <a:t>, 2B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i="1" dirty="0">
                          <a:effectLst/>
                        </a:rPr>
                        <a:t>Auksinės kengūros </a:t>
                      </a:r>
                      <a:r>
                        <a:rPr lang="lt-LT" sz="1600" b="1" dirty="0">
                          <a:effectLst/>
                        </a:rPr>
                        <a:t>diplomas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3987761459"/>
                  </a:ext>
                </a:extLst>
              </a:tr>
              <a:tr h="20220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Lietuvos Respublikos užsienio reikalų ministerija ir </a:t>
                      </a:r>
                      <a:r>
                        <a:rPr lang="lt-LT" sz="1700" b="1" dirty="0" err="1">
                          <a:effectLst/>
                        </a:rPr>
                        <a:t>Kings</a:t>
                      </a:r>
                      <a:r>
                        <a:rPr lang="lt-LT" sz="1700" b="1" dirty="0">
                          <a:effectLst/>
                        </a:rPr>
                        <a:t> inicijuotas konkursas „Laiškas draugystei”</a:t>
                      </a:r>
                      <a:endParaRPr lang="en-US" sz="17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700" b="1" dirty="0">
                          <a:effectLst/>
                        </a:rPr>
                        <a:t> 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Gintarė </a:t>
                      </a:r>
                      <a:r>
                        <a:rPr lang="lt-LT" sz="1600" b="1" dirty="0" err="1">
                          <a:effectLst/>
                        </a:rPr>
                        <a:t>Maslauskaitė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Rugilė </a:t>
                      </a:r>
                      <a:r>
                        <a:rPr lang="lt-LT" sz="1600" b="1" dirty="0" err="1">
                          <a:effectLst/>
                        </a:rPr>
                        <a:t>Rankauskaitė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Tauras </a:t>
                      </a:r>
                      <a:r>
                        <a:rPr lang="lt-LT" sz="1600" b="1" dirty="0" err="1">
                          <a:effectLst/>
                        </a:rPr>
                        <a:t>Šablavinskas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Eglė </a:t>
                      </a:r>
                      <a:r>
                        <a:rPr lang="lt-LT" sz="1600" b="1" dirty="0" err="1">
                          <a:effectLst/>
                        </a:rPr>
                        <a:t>Mickevičiūtė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Berta </a:t>
                      </a:r>
                      <a:r>
                        <a:rPr lang="lt-LT" sz="1600" b="1" dirty="0" err="1">
                          <a:effectLst/>
                        </a:rPr>
                        <a:t>Žegunytė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Gabija </a:t>
                      </a:r>
                      <a:r>
                        <a:rPr lang="lt-LT" sz="1600" b="1" dirty="0" err="1">
                          <a:effectLst/>
                        </a:rPr>
                        <a:t>Valterytė</a:t>
                      </a:r>
                      <a:r>
                        <a:rPr lang="lt-LT" sz="1600" b="1" dirty="0">
                          <a:effectLst/>
                        </a:rPr>
                        <a:t>, 3A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Modestas Ostreika, 3A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(rezultatai laukiami)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10100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0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A3BA0563-F25B-45F6-A675-3114DFC9BA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837617"/>
              </p:ext>
            </p:extLst>
          </p:nvPr>
        </p:nvGraphicFramePr>
        <p:xfrm>
          <a:off x="1" y="828761"/>
          <a:ext cx="9144001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3852836233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672068926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2462584376"/>
                    </a:ext>
                  </a:extLst>
                </a:gridCol>
              </a:tblGrid>
              <a:tr h="36015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INDRĖS ŠVEDKAUSKIENĖS, anglų k. M, ruošti mokiniai: 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132349"/>
                  </a:ext>
                </a:extLst>
              </a:tr>
              <a:tr h="744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Respublikinis anglų kalbos konkursas (9–10/I-II gimnazijos kl.)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Evelina Garalevičiūtė, 2C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685460870"/>
                  </a:ext>
                </a:extLst>
              </a:tr>
              <a:tr h="744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Tarptautinė konferencija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Atgal į gamtą 2021”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 Baltušytė, 2C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1692232035"/>
                  </a:ext>
                </a:extLst>
              </a:tr>
              <a:tr h="7445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Kalbų Kengūros Lyderių turas 2020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Viktorija </a:t>
                      </a:r>
                      <a:r>
                        <a:rPr lang="lt-LT" sz="1800" b="1" dirty="0" err="1">
                          <a:effectLst/>
                        </a:rPr>
                        <a:t>Galvičiūtė</a:t>
                      </a:r>
                      <a:r>
                        <a:rPr lang="lt-LT" sz="1800" b="1" dirty="0">
                          <a:effectLst/>
                        </a:rPr>
                        <a:t>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Domantas Ivanauskas, 2C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Padėkos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2667010402"/>
                  </a:ext>
                </a:extLst>
              </a:tr>
              <a:tr h="3435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Tarptautinis STEAM projektas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Design. Engineer. Construct! Lithuania”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</a:t>
                      </a:r>
                      <a:r>
                        <a:rPr lang="lt-LT" sz="1800" b="1" dirty="0" err="1">
                          <a:effectLst/>
                        </a:rPr>
                        <a:t>Bačinskaitė</a:t>
                      </a:r>
                      <a:r>
                        <a:rPr lang="lt-LT" sz="1800" b="1" dirty="0">
                          <a:effectLst/>
                        </a:rPr>
                        <a:t>, 3B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Agnietė </a:t>
                      </a:r>
                      <a:r>
                        <a:rPr lang="lt-LT" sz="1800" b="1" dirty="0" err="1">
                          <a:effectLst/>
                        </a:rPr>
                        <a:t>Žiūkaitė</a:t>
                      </a:r>
                      <a:r>
                        <a:rPr lang="lt-LT" sz="1800" b="1" dirty="0">
                          <a:effectLst/>
                        </a:rPr>
                        <a:t>, 3B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Kevinas Bykovas, 3H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 </a:t>
                      </a:r>
                      <a:r>
                        <a:rPr lang="lt-LT" sz="1800" b="1" dirty="0" err="1">
                          <a:effectLst/>
                        </a:rPr>
                        <a:t>Tarėlaitė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Adomas Narbutas, 4D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Paulina </a:t>
                      </a:r>
                      <a:r>
                        <a:rPr lang="lt-LT" sz="1800" b="1" dirty="0" err="1">
                          <a:effectLst/>
                        </a:rPr>
                        <a:t>Bolutaitė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 </a:t>
                      </a:r>
                      <a:r>
                        <a:rPr lang="lt-LT" sz="1800" b="1" dirty="0" err="1">
                          <a:effectLst/>
                        </a:rPr>
                        <a:t>Dabašinskaitė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Ieva Dambrauskaitė, 4E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Luknė</a:t>
                      </a:r>
                      <a:r>
                        <a:rPr lang="lt-LT" sz="1800" b="1" dirty="0">
                          <a:effectLst/>
                        </a:rPr>
                        <a:t> Jurkonytė, 4E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53" marR="41653" marT="0" marB="0" anchor="ctr"/>
                </a:tc>
                <a:extLst>
                  <a:ext uri="{0D108BD9-81ED-4DB2-BD59-A6C34878D82A}">
                    <a16:rowId xmlns="" xmlns:a16="http://schemas.microsoft.com/office/drawing/2014/main" val="2187459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30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E442F1B5-EF4A-440E-8C85-68BE90365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75130"/>
              </p:ext>
            </p:extLst>
          </p:nvPr>
        </p:nvGraphicFramePr>
        <p:xfrm>
          <a:off x="1" y="828762"/>
          <a:ext cx="9144000" cy="587399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586818482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1500479601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1077573807"/>
                    </a:ext>
                  </a:extLst>
                </a:gridCol>
              </a:tblGrid>
              <a:tr h="25111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KRISTINOS KANCLERYTĖS - BAČKEVIČIENĖS, anglų k. MM, ruošti mokiniai: 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7544119"/>
                  </a:ext>
                </a:extLst>
              </a:tr>
              <a:tr h="14130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„Kalbų Kengūros 2020” Lyderių turas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Justė </a:t>
                      </a:r>
                      <a:r>
                        <a:rPr lang="lt-LT" sz="1500" b="1" dirty="0" err="1">
                          <a:effectLst/>
                        </a:rPr>
                        <a:t>Guliavičiūtė</a:t>
                      </a:r>
                      <a:r>
                        <a:rPr lang="lt-LT" sz="1500" b="1" dirty="0">
                          <a:effectLst/>
                        </a:rPr>
                        <a:t>, 3B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Auksinės kengūros </a:t>
                      </a:r>
                      <a:r>
                        <a:rPr lang="lt-LT" sz="1500" b="1" dirty="0">
                          <a:effectLst/>
                        </a:rPr>
                        <a:t>diplomas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ir 2020 m. </a:t>
                      </a:r>
                      <a:r>
                        <a:rPr lang="lt-LT" sz="1500" b="1" i="1" dirty="0">
                          <a:effectLst/>
                        </a:rPr>
                        <a:t>Lyderių turo</a:t>
                      </a:r>
                      <a:r>
                        <a:rPr lang="lt-LT" sz="1500" b="1" dirty="0">
                          <a:effectLst/>
                        </a:rPr>
                        <a:t> nugalėtoja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4156527376"/>
                  </a:ext>
                </a:extLst>
              </a:tr>
              <a:tr h="787158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Tarptautinis </a:t>
                      </a:r>
                      <a:r>
                        <a:rPr lang="lt-LT" sz="1500" b="1" dirty="0" err="1">
                          <a:effectLst/>
                        </a:rPr>
                        <a:t>My</a:t>
                      </a:r>
                      <a:r>
                        <a:rPr lang="lt-LT" sz="1500" b="1" dirty="0">
                          <a:effectLst/>
                        </a:rPr>
                        <a:t> </a:t>
                      </a:r>
                      <a:r>
                        <a:rPr lang="lt-LT" sz="1500" b="1" dirty="0" err="1">
                          <a:effectLst/>
                        </a:rPr>
                        <a:t>Schools</a:t>
                      </a:r>
                      <a:r>
                        <a:rPr lang="lt-LT" sz="1500" b="1" dirty="0">
                          <a:effectLst/>
                        </a:rPr>
                        <a:t> Network konkursas </a:t>
                      </a:r>
                      <a:endParaRPr lang="lt-LT" sz="15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 smtClean="0">
                          <a:effectLst/>
                        </a:rPr>
                        <a:t>„</a:t>
                      </a:r>
                      <a:r>
                        <a:rPr lang="lt-LT" sz="1500" b="1" dirty="0">
                          <a:effectLst/>
                        </a:rPr>
                        <a:t>Big </a:t>
                      </a:r>
                      <a:r>
                        <a:rPr lang="lt-LT" sz="1500" b="1" dirty="0" err="1">
                          <a:effectLst/>
                        </a:rPr>
                        <a:t>Event</a:t>
                      </a:r>
                      <a:r>
                        <a:rPr lang="lt-LT" sz="1500" b="1" dirty="0">
                          <a:effectLst/>
                        </a:rPr>
                        <a:t> 2020 – </a:t>
                      </a:r>
                      <a:r>
                        <a:rPr lang="lt-LT" sz="1500" b="1" dirty="0" err="1">
                          <a:effectLst/>
                        </a:rPr>
                        <a:t>Sustainability</a:t>
                      </a:r>
                      <a:r>
                        <a:rPr lang="lt-LT" sz="1500" b="1" dirty="0">
                          <a:effectLst/>
                        </a:rPr>
                        <a:t>"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Liepa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Kairytė</a:t>
                      </a:r>
                      <a:r>
                        <a:rPr lang="en-IE" sz="1500" b="1" dirty="0">
                          <a:effectLst/>
                        </a:rPr>
                        <a:t>, 2G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Ugnė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Jucevičiūtė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>
                          <a:effectLst/>
                        </a:rPr>
                        <a:t>Gabija </a:t>
                      </a:r>
                      <a:r>
                        <a:rPr lang="en-IE" sz="1500" b="1" dirty="0" err="1">
                          <a:effectLst/>
                        </a:rPr>
                        <a:t>Matusevičiūtė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Nugalėtojai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398924030"/>
                  </a:ext>
                </a:extLst>
              </a:tr>
              <a:tr h="7871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Klaudija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Ažusienytė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Ema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Būdaitė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Ema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Augulytė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Laureatai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716254751"/>
                  </a:ext>
                </a:extLst>
              </a:tr>
              <a:tr h="5191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Nojus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Daubaras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E" sz="1500" b="1" dirty="0" err="1">
                          <a:effectLst/>
                        </a:rPr>
                        <a:t>Saulius</a:t>
                      </a:r>
                      <a:r>
                        <a:rPr lang="en-IE" sz="1500" b="1" dirty="0">
                          <a:effectLst/>
                        </a:rPr>
                        <a:t> </a:t>
                      </a:r>
                      <a:r>
                        <a:rPr lang="en-IE" sz="1500" b="1" dirty="0" err="1">
                          <a:effectLst/>
                        </a:rPr>
                        <a:t>Liuberskis</a:t>
                      </a:r>
                      <a:r>
                        <a:rPr lang="en-IE" sz="1500" b="1" dirty="0">
                          <a:effectLst/>
                        </a:rPr>
                        <a:t>, 2G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Dalyviai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1980583983"/>
                  </a:ext>
                </a:extLst>
              </a:tr>
              <a:tr h="10551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Konkursas „Kalbų Kengūra 2021”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Kamilė </a:t>
                      </a:r>
                      <a:r>
                        <a:rPr lang="lt-LT" sz="1500" b="1" dirty="0" err="1">
                          <a:effectLst/>
                        </a:rPr>
                        <a:t>Butavičiūtė</a:t>
                      </a:r>
                      <a:r>
                        <a:rPr lang="lt-LT" sz="1500" b="1" dirty="0">
                          <a:effectLst/>
                        </a:rPr>
                        <a:t>, 2E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Smiltė </a:t>
                      </a:r>
                      <a:r>
                        <a:rPr lang="lt-LT" sz="1500" b="1" dirty="0" err="1">
                          <a:effectLst/>
                        </a:rPr>
                        <a:t>Bakytė</a:t>
                      </a:r>
                      <a:r>
                        <a:rPr lang="lt-LT" sz="1500" b="1" dirty="0">
                          <a:effectLst/>
                        </a:rPr>
                        <a:t>, 2E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Justė </a:t>
                      </a:r>
                      <a:r>
                        <a:rPr lang="lt-LT" sz="1500" b="1" dirty="0" err="1">
                          <a:effectLst/>
                        </a:rPr>
                        <a:t>Guliavičiūtė</a:t>
                      </a:r>
                      <a:r>
                        <a:rPr lang="lt-LT" sz="1500" b="1" dirty="0">
                          <a:effectLst/>
                        </a:rPr>
                        <a:t>, 3B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i="1" dirty="0">
                          <a:effectLst/>
                        </a:rPr>
                        <a:t>Auksinės kengūros </a:t>
                      </a:r>
                      <a:r>
                        <a:rPr lang="lt-LT" sz="1500" b="1" dirty="0">
                          <a:effectLst/>
                        </a:rPr>
                        <a:t>diplomai </a:t>
                      </a:r>
                      <a:endParaRPr lang="en-US" sz="15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 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3576811372"/>
                  </a:ext>
                </a:extLst>
              </a:tr>
              <a:tr h="7871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Vaikų kūrybinės iniciatyvos fondo vertimų projektas „Tavo žvilgsnis” 2021</a:t>
                      </a:r>
                      <a:endParaRPr lang="en-US" sz="15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 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Justė Guliavičiūtė, 3B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Padėkos raštas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1079654175"/>
                  </a:ext>
                </a:extLst>
              </a:tr>
              <a:tr h="251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Tarptautinė konferencija „Atgal į gamtą”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>
                          <a:effectLst/>
                        </a:rPr>
                        <a:t>Monika Šiugždinytė, 4E</a:t>
                      </a:r>
                      <a:endParaRPr lang="en-US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500" b="1" dirty="0">
                          <a:effectLst/>
                        </a:rPr>
                        <a:t>Dalyvė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08" marR="65608" marT="0" marB="0" anchor="ctr"/>
                </a:tc>
                <a:extLst>
                  <a:ext uri="{0D108BD9-81ED-4DB2-BD59-A6C34878D82A}">
                    <a16:rowId xmlns="" xmlns:a16="http://schemas.microsoft.com/office/drawing/2014/main" val="3170600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44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857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6624736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b="1" i="1" dirty="0">
                <a:solidFill>
                  <a:srgbClr val="800000"/>
                </a:solidFill>
                <a:latin typeface="Cambria" panose="02040503050406030204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Cambria" panose="02040503050406030204" pitchFamily="18" charset="0"/>
              </a:rPr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reiškiama padėka,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pavardės įrašomos į gimnazijos „Garbės knygą“ ir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„Mokslo šlovės galerijos“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UŽSIENIO FILOLOGIJOS LAUREATAIS</a:t>
            </a:r>
            <a:b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SKELBIAMI...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5871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UŽSIENIO FILOLOGIJOS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628800"/>
            <a:ext cx="8640960" cy="4680520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lt-LT" sz="43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VASARA MIKANTAVIČIŪTĖ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3F klasės mokinė, </a:t>
            </a:r>
            <a:endParaRPr lang="lt-LT" sz="2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lt-LT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0" algn="ctr" fontAlgn="base">
              <a:buNone/>
            </a:pPr>
            <a:r>
              <a:rPr lang="lt-LT" sz="21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</a:t>
            </a:r>
            <a:r>
              <a:rPr lang="lt-LT" sz="21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mokinę </a:t>
            </a:r>
            <a:r>
              <a:rPr lang="lt-LT" sz="21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ruošusi mokytoja</a:t>
            </a:r>
            <a:endParaRPr lang="lt-LT" sz="21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3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AUDRONĖ BALČIŪNIENĖ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rusų kalbos, vokiečių kalbos vyr. mokytoja </a:t>
            </a:r>
          </a:p>
          <a:p>
            <a:pPr marL="0" indent="0" algn="ctr" fontAlgn="base">
              <a:buNone/>
            </a:pPr>
            <a:endParaRPr lang="lt-LT" sz="2100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  <a:p>
            <a:pPr algn="ctr">
              <a:buNone/>
            </a:pPr>
            <a:endParaRPr lang="lt-LT" sz="38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1138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MENŲ, TECHNOLOGIJŲ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konkursuose, olimpiadose,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4213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47C7F527-A910-4007-9BDF-D583D8577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46835"/>
              </p:ext>
            </p:extLst>
          </p:nvPr>
        </p:nvGraphicFramePr>
        <p:xfrm>
          <a:off x="0" y="828760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319387648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2358459391"/>
                    </a:ext>
                  </a:extLst>
                </a:gridCol>
                <a:gridCol w="1731125">
                  <a:extLst>
                    <a:ext uri="{9D8B030D-6E8A-4147-A177-3AD203B41FA5}">
                      <a16:colId xmlns="" xmlns:a16="http://schemas.microsoft.com/office/drawing/2014/main" val="572223742"/>
                    </a:ext>
                  </a:extLst>
                </a:gridCol>
              </a:tblGrid>
              <a:tr h="53012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VIGILIJOS PETKEVIČIENĖS, technologijų MM,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6789685"/>
                  </a:ext>
                </a:extLst>
              </a:tr>
              <a:tr h="1656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mokinių technologijos </a:t>
                      </a:r>
                      <a:r>
                        <a:rPr lang="lt-LT" sz="1800" b="1" dirty="0" smtClean="0">
                          <a:effectLst/>
                        </a:rPr>
                        <a:t>olimpiada </a:t>
                      </a:r>
                      <a:r>
                        <a:rPr lang="lt-LT" sz="1800" b="1" dirty="0">
                          <a:effectLst/>
                        </a:rPr>
                        <a:t>„Kūrybos virusas 2021m.” (Kauno miesto etapas)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Aušrinė </a:t>
                      </a:r>
                      <a:r>
                        <a:rPr lang="lt-LT" sz="1800" b="1" dirty="0" err="1">
                          <a:effectLst/>
                        </a:rPr>
                        <a:t>Vizgaitytė</a:t>
                      </a:r>
                      <a:r>
                        <a:rPr lang="lt-LT" sz="1800" b="1" dirty="0">
                          <a:effectLst/>
                        </a:rPr>
                        <a:t>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Rusnė Stankevičiūtė, 2C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 </a:t>
                      </a:r>
                      <a:r>
                        <a:rPr lang="lt-LT" sz="1800" b="1" dirty="0" err="1">
                          <a:effectLst/>
                        </a:rPr>
                        <a:t>Vilimaitė</a:t>
                      </a:r>
                      <a:r>
                        <a:rPr lang="lt-LT" sz="1800" b="1" dirty="0">
                          <a:effectLst/>
                        </a:rPr>
                        <a:t>, 3E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29746561"/>
                  </a:ext>
                </a:extLst>
              </a:tr>
              <a:tr h="53012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JOVITOS KULAKAUSKIENĖS, muzikos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5373027"/>
                  </a:ext>
                </a:extLst>
              </a:tr>
              <a:tr h="10932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Respublikinis virtualus chorų festivalis „Lietuva, kai aš tave tariu”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Gimnazijos mišrus jaunimo choras „Akordas”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7393649"/>
                  </a:ext>
                </a:extLst>
              </a:tr>
              <a:tr h="2219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moksleivių ir jaunimo dainuojamosios poezijos festivalis – </a:t>
                      </a:r>
                      <a:r>
                        <a:rPr lang="lt-LT" sz="1800" b="1" dirty="0" smtClean="0">
                          <a:effectLst/>
                        </a:rPr>
                        <a:t>konkursas,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skirtas </a:t>
                      </a:r>
                      <a:r>
                        <a:rPr lang="lt-LT" sz="1800" b="1" dirty="0">
                          <a:effectLst/>
                        </a:rPr>
                        <a:t>Elenai Mezginaitei atminti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„</a:t>
                      </a:r>
                      <a:r>
                        <a:rPr lang="lt-LT" sz="1800" b="1" dirty="0">
                          <a:effectLst/>
                        </a:rPr>
                        <a:t>Mano senas drauge...”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Nerija Stankevičiūtė, 3C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Dalyvė (</a:t>
                      </a:r>
                      <a:r>
                        <a:rPr lang="lt-LT" sz="1800" b="1" dirty="0">
                          <a:effectLst/>
                        </a:rPr>
                        <a:t>rezultatai laukiami)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8821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E7C9AD21-B121-4E98-8CDD-89578B25E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863715"/>
              </p:ext>
            </p:extLst>
          </p:nvPr>
        </p:nvGraphicFramePr>
        <p:xfrm>
          <a:off x="0" y="828762"/>
          <a:ext cx="9143999" cy="59350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750405">
                  <a:extLst>
                    <a:ext uri="{9D8B030D-6E8A-4147-A177-3AD203B41FA5}">
                      <a16:colId xmlns="" xmlns:a16="http://schemas.microsoft.com/office/drawing/2014/main" val="2753858245"/>
                    </a:ext>
                  </a:extLst>
                </a:gridCol>
                <a:gridCol w="2574980">
                  <a:extLst>
                    <a:ext uri="{9D8B030D-6E8A-4147-A177-3AD203B41FA5}">
                      <a16:colId xmlns="" xmlns:a16="http://schemas.microsoft.com/office/drawing/2014/main" val="3471385634"/>
                    </a:ext>
                  </a:extLst>
                </a:gridCol>
                <a:gridCol w="2574980">
                  <a:extLst>
                    <a:ext uri="{9D8B030D-6E8A-4147-A177-3AD203B41FA5}">
                      <a16:colId xmlns="" xmlns:a16="http://schemas.microsoft.com/office/drawing/2014/main" val="1416512786"/>
                    </a:ext>
                  </a:extLst>
                </a:gridCol>
                <a:gridCol w="1243634">
                  <a:extLst>
                    <a:ext uri="{9D8B030D-6E8A-4147-A177-3AD203B41FA5}">
                      <a16:colId xmlns="" xmlns:a16="http://schemas.microsoft.com/office/drawing/2014/main" val="4178598288"/>
                    </a:ext>
                  </a:extLst>
                </a:gridCol>
              </a:tblGrid>
              <a:tr h="25798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ASTOS MATUKYNAITĖS – VARNAUSKIENĖS, dailės MM,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56" marR="6395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8550677"/>
                  </a:ext>
                </a:extLst>
              </a:tr>
              <a:tr h="56546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Sugiharos savaitės renginiai,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1" dirty="0" smtClean="0">
                          <a:effectLst/>
                        </a:rPr>
                        <a:t>,,</a:t>
                      </a:r>
                      <a:r>
                        <a:rPr lang="lt-LT" sz="1800" b="1" dirty="0">
                          <a:effectLst/>
                        </a:rPr>
                        <a:t>Saulės“ gimnazijos mokinių </a:t>
                      </a:r>
                      <a:r>
                        <a:rPr lang="lt-LT" sz="1800" b="1" dirty="0" smtClean="0">
                          <a:effectLst/>
                        </a:rPr>
                        <a:t>paroda KPKC </a:t>
                      </a:r>
                      <a:endParaRPr lang="en-US" sz="18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,,</a:t>
                      </a:r>
                      <a:r>
                        <a:rPr lang="lt-LT" sz="1800" b="1" dirty="0">
                          <a:effectLst/>
                        </a:rPr>
                        <a:t>Įkvėpti </a:t>
                      </a:r>
                      <a:r>
                        <a:rPr lang="lt-LT" sz="1800" b="1" dirty="0" err="1">
                          <a:effectLst/>
                        </a:rPr>
                        <a:t>Anime</a:t>
                      </a:r>
                      <a:r>
                        <a:rPr lang="lt-LT" sz="1800" b="1" dirty="0">
                          <a:effectLst/>
                        </a:rPr>
                        <a:t>“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56" marR="63956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 </a:t>
                      </a:r>
                      <a:r>
                        <a:rPr lang="lt-LT" sz="1800" b="1" dirty="0" err="1">
                          <a:effectLst/>
                        </a:rPr>
                        <a:t>Klumbytė</a:t>
                      </a:r>
                      <a:r>
                        <a:rPr lang="lt-LT" sz="1800" b="1" dirty="0">
                          <a:effectLst/>
                        </a:rPr>
                        <a:t>, 2B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Justė </a:t>
                      </a:r>
                      <a:r>
                        <a:rPr lang="lt-LT" sz="1800" b="1" dirty="0" err="1">
                          <a:effectLst/>
                        </a:rPr>
                        <a:t>Motiejaitytė</a:t>
                      </a:r>
                      <a:r>
                        <a:rPr lang="lt-LT" sz="1800" b="1" dirty="0">
                          <a:effectLst/>
                        </a:rPr>
                        <a:t>, 2B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 Baltušytė, 2C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Rusnė Stankevičiūtė, 2C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Dainora Marcinkevičiūtė, 2D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Mantvydas </a:t>
                      </a:r>
                      <a:r>
                        <a:rPr lang="lt-LT" sz="1800" b="1" dirty="0" err="1">
                          <a:effectLst/>
                        </a:rPr>
                        <a:t>Mikuličius</a:t>
                      </a:r>
                      <a:r>
                        <a:rPr lang="lt-LT" sz="1800" b="1" dirty="0">
                          <a:effectLst/>
                        </a:rPr>
                        <a:t>, 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 </a:t>
                      </a:r>
                      <a:r>
                        <a:rPr lang="lt-LT" sz="1800" b="1" dirty="0" err="1">
                          <a:effectLst/>
                        </a:rPr>
                        <a:t>Pažėraitė</a:t>
                      </a:r>
                      <a:r>
                        <a:rPr lang="lt-LT" sz="1800" b="1" dirty="0">
                          <a:effectLst/>
                        </a:rPr>
                        <a:t>, 2D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Justina Šaltytė, 2D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Jūratė </a:t>
                      </a:r>
                      <a:r>
                        <a:rPr lang="lt-LT" sz="1800" b="1" dirty="0" err="1">
                          <a:effectLst/>
                        </a:rPr>
                        <a:t>Kaunietytė</a:t>
                      </a:r>
                      <a:r>
                        <a:rPr lang="lt-LT" sz="1800" b="1" dirty="0">
                          <a:effectLst/>
                        </a:rPr>
                        <a:t>, 2E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Andrėja Matuzevičiūtė, 2E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Eliza Mažeikaitė, 2E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Jakutytė, 2G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56" marR="63956" marT="0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Ugnė Jucevičiūtė, 2G </a:t>
                      </a: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Liepa Kairytė, 2G </a:t>
                      </a: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Živilė </a:t>
                      </a:r>
                      <a:r>
                        <a:rPr lang="lt-LT" sz="1800" b="1" dirty="0" err="1">
                          <a:effectLst/>
                        </a:rPr>
                        <a:t>Nuobaraitė</a:t>
                      </a:r>
                      <a:r>
                        <a:rPr lang="lt-LT" sz="1800" b="1" dirty="0">
                          <a:effectLst/>
                        </a:rPr>
                        <a:t>, 2G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Rokas </a:t>
                      </a:r>
                      <a:r>
                        <a:rPr lang="lt-LT" sz="1800" b="1" dirty="0" err="1">
                          <a:effectLst/>
                        </a:rPr>
                        <a:t>Rimašauskas</a:t>
                      </a:r>
                      <a:r>
                        <a:rPr lang="lt-LT" sz="1800" b="1" dirty="0">
                          <a:effectLst/>
                        </a:rPr>
                        <a:t>, 2G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Faustas </a:t>
                      </a:r>
                      <a:r>
                        <a:rPr lang="lt-LT" sz="1800" b="1" dirty="0" err="1">
                          <a:effectLst/>
                        </a:rPr>
                        <a:t>Ringaitis</a:t>
                      </a:r>
                      <a:r>
                        <a:rPr lang="lt-LT" sz="1800" b="1" dirty="0">
                          <a:effectLst/>
                        </a:rPr>
                        <a:t>, 2G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Justina Strolytė, 2G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 </a:t>
                      </a:r>
                      <a:r>
                        <a:rPr lang="lt-LT" sz="1800" b="1" dirty="0" err="1">
                          <a:effectLst/>
                        </a:rPr>
                        <a:t>Chomynaitė</a:t>
                      </a:r>
                      <a:r>
                        <a:rPr lang="lt-LT" sz="1800" b="1" dirty="0">
                          <a:effectLst/>
                        </a:rPr>
                        <a:t>, 2H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Deimantė </a:t>
                      </a:r>
                      <a:r>
                        <a:rPr lang="lt-LT" sz="1800" b="1" dirty="0" err="1">
                          <a:effectLst/>
                        </a:rPr>
                        <a:t>Tarėlaitė</a:t>
                      </a:r>
                      <a:r>
                        <a:rPr lang="lt-LT" sz="1800" b="1" dirty="0">
                          <a:effectLst/>
                        </a:rPr>
                        <a:t>, 4B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 </a:t>
                      </a:r>
                      <a:r>
                        <a:rPr lang="lt-LT" sz="1800" b="1" dirty="0" err="1">
                          <a:effectLst/>
                        </a:rPr>
                        <a:t>Šlapakauskaitė</a:t>
                      </a:r>
                      <a:r>
                        <a:rPr lang="lt-LT" sz="1800" b="1" dirty="0">
                          <a:effectLst/>
                        </a:rPr>
                        <a:t>, 4C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Adomas Narbutas, 4D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Emilis </a:t>
                      </a:r>
                      <a:r>
                        <a:rPr lang="lt-LT" sz="1800" b="1" dirty="0" err="1">
                          <a:effectLst/>
                        </a:rPr>
                        <a:t>Stasaitis</a:t>
                      </a:r>
                      <a:r>
                        <a:rPr lang="lt-LT" sz="1800" b="1" dirty="0">
                          <a:effectLst/>
                        </a:rPr>
                        <a:t>, 4D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Urtė </a:t>
                      </a:r>
                      <a:r>
                        <a:rPr lang="lt-LT" sz="1800" b="1" dirty="0" err="1">
                          <a:effectLst/>
                        </a:rPr>
                        <a:t>Dabašinskaitė</a:t>
                      </a:r>
                      <a:r>
                        <a:rPr lang="lt-LT" sz="1800" b="1" dirty="0">
                          <a:effectLst/>
                        </a:rPr>
                        <a:t>, 4E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Simona </a:t>
                      </a:r>
                      <a:r>
                        <a:rPr lang="lt-LT" sz="1800" b="1" dirty="0" err="1">
                          <a:effectLst/>
                        </a:rPr>
                        <a:t>Nekrošiūtė</a:t>
                      </a:r>
                      <a:r>
                        <a:rPr lang="lt-LT" sz="1800" b="1" dirty="0">
                          <a:effectLst/>
                        </a:rPr>
                        <a:t>, 4G 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Milda </a:t>
                      </a:r>
                      <a:r>
                        <a:rPr lang="lt-LT" sz="1800" b="1" dirty="0" err="1">
                          <a:effectLst/>
                        </a:rPr>
                        <a:t>Žitinevičiūtė</a:t>
                      </a:r>
                      <a:r>
                        <a:rPr lang="lt-LT" sz="1800" b="1" dirty="0">
                          <a:effectLst/>
                        </a:rPr>
                        <a:t>, 4G  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956" marR="6395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56" marR="63956" marT="0" marB="0" anchor="ctr"/>
                </a:tc>
                <a:extLst>
                  <a:ext uri="{0D108BD9-81ED-4DB2-BD59-A6C34878D82A}">
                    <a16:rowId xmlns="" xmlns:a16="http://schemas.microsoft.com/office/drawing/2014/main" val="2400891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3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2FF56BAE-5C6E-4709-B8AF-87754B97F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21630"/>
              </p:ext>
            </p:extLst>
          </p:nvPr>
        </p:nvGraphicFramePr>
        <p:xfrm>
          <a:off x="0" y="828761"/>
          <a:ext cx="9144001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1335003412"/>
                    </a:ext>
                  </a:extLst>
                </a:gridCol>
                <a:gridCol w="3584345">
                  <a:extLst>
                    <a:ext uri="{9D8B030D-6E8A-4147-A177-3AD203B41FA5}">
                      <a16:colId xmlns="" xmlns:a16="http://schemas.microsoft.com/office/drawing/2014/main" val="1332873076"/>
                    </a:ext>
                  </a:extLst>
                </a:gridCol>
                <a:gridCol w="1731123">
                  <a:extLst>
                    <a:ext uri="{9D8B030D-6E8A-4147-A177-3AD203B41FA5}">
                      <a16:colId xmlns="" xmlns:a16="http://schemas.microsoft.com/office/drawing/2014/main" val="2160937623"/>
                    </a:ext>
                  </a:extLst>
                </a:gridCol>
              </a:tblGrid>
              <a:tr h="30627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ASTOS MATUKYNAITĖS – VARNAUSKIENĖS, dailės MM, ruošti mokiniai: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8346225"/>
                  </a:ext>
                </a:extLst>
              </a:tr>
              <a:tr h="9570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Tarptautinis vaikų ir jaunimo dailės miniatiūrų konkursas </a:t>
                      </a:r>
                      <a:endParaRPr lang="lt-LT" sz="16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</a:rPr>
                        <a:t>,,</a:t>
                      </a:r>
                      <a:r>
                        <a:rPr lang="lt-LT" sz="1600" b="1" dirty="0">
                          <a:effectLst/>
                        </a:rPr>
                        <a:t>Dialogai su gamta, mano augintinis“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Eva Draugelytė,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Gabrielė Jakovlevaitė, 4C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Dalyvės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3499263588"/>
                  </a:ext>
                </a:extLst>
              </a:tr>
              <a:tr h="22584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Kauno miesto ugdymo įstaigų socialinių pedagogų metodinio būrelio akcija </a:t>
                      </a:r>
                      <a:endParaRPr lang="lt-LT" sz="16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</a:rPr>
                        <a:t>,,</a:t>
                      </a:r>
                      <a:r>
                        <a:rPr lang="lt-LT" sz="1600" b="1" dirty="0">
                          <a:effectLst/>
                        </a:rPr>
                        <a:t>Mes prieš rūkymą”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Liepa </a:t>
                      </a:r>
                      <a:r>
                        <a:rPr lang="lt-LT" sz="1600" b="1" dirty="0" err="1">
                          <a:effectLst/>
                        </a:rPr>
                        <a:t>Gurskaitė</a:t>
                      </a:r>
                      <a:r>
                        <a:rPr lang="lt-LT" sz="1600" b="1" dirty="0">
                          <a:effectLst/>
                        </a:rPr>
                        <a:t>, 2G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Jovita </a:t>
                      </a:r>
                      <a:r>
                        <a:rPr lang="lt-LT" sz="1600" b="1" dirty="0" err="1">
                          <a:effectLst/>
                        </a:rPr>
                        <a:t>Jurkevičiūtė</a:t>
                      </a:r>
                      <a:r>
                        <a:rPr lang="lt-LT" sz="1600" b="1" dirty="0">
                          <a:effectLst/>
                        </a:rPr>
                        <a:t>, 2G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Neringa Budrytė,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Viltė </a:t>
                      </a:r>
                      <a:r>
                        <a:rPr lang="lt-LT" sz="1600" b="1" dirty="0" err="1">
                          <a:effectLst/>
                        </a:rPr>
                        <a:t>Laužeckaitė</a:t>
                      </a:r>
                      <a:r>
                        <a:rPr lang="lt-LT" sz="1600" b="1" dirty="0">
                          <a:effectLst/>
                        </a:rPr>
                        <a:t>, 3B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Eglė Tauraitė, 4A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 err="1">
                          <a:effectLst/>
                        </a:rPr>
                        <a:t>Eva</a:t>
                      </a:r>
                      <a:r>
                        <a:rPr lang="lt-LT" sz="1600" b="1" dirty="0">
                          <a:effectLst/>
                        </a:rPr>
                        <a:t> </a:t>
                      </a:r>
                      <a:r>
                        <a:rPr lang="lt-LT" sz="1600" b="1" dirty="0" err="1">
                          <a:effectLst/>
                        </a:rPr>
                        <a:t>Draugelytė</a:t>
                      </a:r>
                      <a:r>
                        <a:rPr lang="lt-LT" sz="1600" b="1" dirty="0">
                          <a:effectLst/>
                        </a:rPr>
                        <a:t>, 4B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Vytautė </a:t>
                      </a:r>
                      <a:r>
                        <a:rPr lang="lt-LT" sz="1600" b="1" dirty="0" err="1">
                          <a:effectLst/>
                        </a:rPr>
                        <a:t>Skirbutytė</a:t>
                      </a:r>
                      <a:r>
                        <a:rPr lang="lt-LT" sz="1600" b="1" dirty="0">
                          <a:effectLst/>
                        </a:rPr>
                        <a:t>, 4D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Dalyviai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2148274"/>
                  </a:ext>
                </a:extLst>
              </a:tr>
              <a:tr h="30627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Prof. A. Zmuidzinavičiaus  piešimo olimpiada 2021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Deimantė Tarėlaitė, 4B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2 vieta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1983955146"/>
                  </a:ext>
                </a:extLst>
              </a:tr>
              <a:tr h="12823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Iveta Masiulytė, 2F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Miglė </a:t>
                      </a:r>
                      <a:r>
                        <a:rPr lang="lt-LT" sz="1600" b="1" dirty="0" err="1">
                          <a:effectLst/>
                        </a:rPr>
                        <a:t>Puodžiukaitė</a:t>
                      </a:r>
                      <a:r>
                        <a:rPr lang="lt-LT" sz="1600" b="1" dirty="0">
                          <a:effectLst/>
                        </a:rPr>
                        <a:t>, 2H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Kevinas Bykovas, 3H</a:t>
                      </a:r>
                      <a:endParaRPr lang="en-US" sz="16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Juras Jurgelionis, 4D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Dalyviai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4277271210"/>
                  </a:ext>
                </a:extLst>
              </a:tr>
              <a:tr h="30627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27-oji mokinių dailės olimpiada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Kęstutis Juodis, 4F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6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1138899293"/>
                  </a:ext>
                </a:extLst>
              </a:tr>
              <a:tr h="306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Justė Motiejaitytė, 2B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14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4206886972"/>
                  </a:ext>
                </a:extLst>
              </a:tr>
              <a:tr h="306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>
                          <a:effectLst/>
                        </a:rPr>
                        <a:t>Meda Žukauskaitė, 4F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30 vieta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3018407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93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9F270EDE-03E7-46B6-B312-A48CD9891D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8970653"/>
              </p:ext>
            </p:extLst>
          </p:nvPr>
        </p:nvGraphicFramePr>
        <p:xfrm>
          <a:off x="1" y="818363"/>
          <a:ext cx="9143999" cy="60396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785665060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455369811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619627955"/>
                    </a:ext>
                  </a:extLst>
                </a:gridCol>
              </a:tblGrid>
              <a:tr h="53103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KORNELIJOS INTIENĖS, matematikos ME,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935547"/>
                  </a:ext>
                </a:extLst>
              </a:tr>
              <a:tr h="5310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Profesoriaus J. Matulionio konkursas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Aušra Plutaitė, 4B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67719449"/>
                  </a:ext>
                </a:extLst>
              </a:tr>
              <a:tr h="16591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69-oji matematikos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Elzė </a:t>
                      </a:r>
                      <a:r>
                        <a:rPr lang="lt-LT" sz="1800" b="1" dirty="0" err="1">
                          <a:effectLst/>
                        </a:rPr>
                        <a:t>Nacevičiūtė</a:t>
                      </a:r>
                      <a:r>
                        <a:rPr lang="lt-LT" sz="1800" b="1" dirty="0">
                          <a:effectLst/>
                        </a:rPr>
                        <a:t>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Paulius </a:t>
                      </a:r>
                      <a:r>
                        <a:rPr lang="lt-LT" sz="1800" b="1" dirty="0" err="1">
                          <a:effectLst/>
                        </a:rPr>
                        <a:t>Osipauskas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Auridas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Rameika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19254330"/>
                  </a:ext>
                </a:extLst>
              </a:tr>
              <a:tr h="16591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bendrojo  ugdymo mokyklų 9-12 klasių mergaičių komandų matematikos  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Gabija </a:t>
                      </a:r>
                      <a:r>
                        <a:rPr lang="lt-LT" sz="1800" b="1" dirty="0" err="1">
                          <a:effectLst/>
                        </a:rPr>
                        <a:t>Dūdaitė</a:t>
                      </a:r>
                      <a:r>
                        <a:rPr lang="lt-LT" sz="1800" b="1" dirty="0">
                          <a:effectLst/>
                        </a:rPr>
                        <a:t>, 4B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4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83341131"/>
                  </a:ext>
                </a:extLst>
              </a:tr>
              <a:tr h="16591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m. matematikos kūrybinių darbų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Vytautė Gaižauskaitė,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Elzė </a:t>
                      </a:r>
                      <a:r>
                        <a:rPr lang="lt-LT" sz="1800" b="1" dirty="0" err="1">
                          <a:effectLst/>
                        </a:rPr>
                        <a:t>Nacevičiūtė</a:t>
                      </a:r>
                      <a:r>
                        <a:rPr lang="lt-LT" sz="1800" b="1" dirty="0">
                          <a:effectLst/>
                        </a:rPr>
                        <a:t>, 1A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 Stankutė, 1A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2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91416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8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17ECE449-59F8-4C95-AB31-B15B1CD82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24122"/>
              </p:ext>
            </p:extLst>
          </p:nvPr>
        </p:nvGraphicFramePr>
        <p:xfrm>
          <a:off x="0" y="828760"/>
          <a:ext cx="9144001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3">
                  <a:extLst>
                    <a:ext uri="{9D8B030D-6E8A-4147-A177-3AD203B41FA5}">
                      <a16:colId xmlns="" xmlns:a16="http://schemas.microsoft.com/office/drawing/2014/main" val="4063129891"/>
                    </a:ext>
                  </a:extLst>
                </a:gridCol>
                <a:gridCol w="3584345">
                  <a:extLst>
                    <a:ext uri="{9D8B030D-6E8A-4147-A177-3AD203B41FA5}">
                      <a16:colId xmlns="" xmlns:a16="http://schemas.microsoft.com/office/drawing/2014/main" val="2844100294"/>
                    </a:ext>
                  </a:extLst>
                </a:gridCol>
                <a:gridCol w="1731123">
                  <a:extLst>
                    <a:ext uri="{9D8B030D-6E8A-4147-A177-3AD203B41FA5}">
                      <a16:colId xmlns="" xmlns:a16="http://schemas.microsoft.com/office/drawing/2014/main" val="4167189196"/>
                    </a:ext>
                  </a:extLst>
                </a:gridCol>
              </a:tblGrid>
              <a:tr h="34211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ASTOS MATUKYNAITĖS – VARNAUSKIENĖS, dailės MM,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7340271"/>
                  </a:ext>
                </a:extLst>
              </a:tr>
              <a:tr h="7055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Kūrybinių darbų konkursas ,, Olimpinis tiltas tarp Lietuvos ir </a:t>
                      </a:r>
                      <a:r>
                        <a:rPr lang="lt-LT" sz="1800" b="1" dirty="0" err="1">
                          <a:effectLst/>
                        </a:rPr>
                        <a:t>Japonjos</a:t>
                      </a:r>
                      <a:r>
                        <a:rPr lang="lt-LT" sz="1800" b="1" dirty="0">
                          <a:effectLst/>
                        </a:rPr>
                        <a:t> ",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skirtas </a:t>
                      </a:r>
                      <a:r>
                        <a:rPr lang="lt-LT" sz="1800" b="1" dirty="0">
                          <a:effectLst/>
                        </a:rPr>
                        <a:t>2021 </a:t>
                      </a:r>
                      <a:r>
                        <a:rPr lang="lt-LT" sz="1800" b="1" dirty="0" smtClean="0">
                          <a:effectLst/>
                        </a:rPr>
                        <a:t>m.</a:t>
                      </a:r>
                      <a:r>
                        <a:rPr lang="lt-LT" sz="1800" b="1" baseline="0" dirty="0" smtClean="0">
                          <a:effectLst/>
                        </a:rPr>
                        <a:t> </a:t>
                      </a:r>
                      <a:r>
                        <a:rPr lang="lt-LT" sz="1800" b="1" dirty="0" smtClean="0">
                          <a:effectLst/>
                        </a:rPr>
                        <a:t>Tokijo </a:t>
                      </a:r>
                      <a:r>
                        <a:rPr lang="lt-LT" sz="1800" b="1" dirty="0">
                          <a:effectLst/>
                        </a:rPr>
                        <a:t>olimpinėms žaidynėms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Viltė Zairytė 2A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Jūratė Kaunietytė 2E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Laureatės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2952719382"/>
                  </a:ext>
                </a:extLst>
              </a:tr>
              <a:tr h="1069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Justina Šaltytė,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Emilija </a:t>
                      </a:r>
                      <a:r>
                        <a:rPr lang="lt-LT" sz="1800" b="1" dirty="0" err="1">
                          <a:effectLst/>
                        </a:rPr>
                        <a:t>Stepšytė</a:t>
                      </a:r>
                      <a:r>
                        <a:rPr lang="lt-LT" sz="1800" b="1" dirty="0">
                          <a:effectLst/>
                        </a:rPr>
                        <a:t>, 2E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Didžbanytė</a:t>
                      </a:r>
                      <a:r>
                        <a:rPr lang="lt-LT" sz="1800" b="1" dirty="0">
                          <a:effectLst/>
                        </a:rPr>
                        <a:t> Nerija, 4H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Dalyvės 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 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1316499947"/>
                  </a:ext>
                </a:extLst>
              </a:tr>
              <a:tr h="14324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Gimnazijos dalyvavimas Kauno m. ir Hiratsukos (Japonija) švietimiečių projekto veiklose, ,,Velykinio atvirlaiškio” suvenyrų parengimas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 </a:t>
                      </a:r>
                      <a:r>
                        <a:rPr lang="lt-LT" sz="1800" b="1" dirty="0" err="1">
                          <a:effectLst/>
                        </a:rPr>
                        <a:t>Klumbytė</a:t>
                      </a:r>
                      <a:r>
                        <a:rPr lang="lt-LT" sz="1800" b="1" dirty="0">
                          <a:effectLst/>
                        </a:rPr>
                        <a:t>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Agnė </a:t>
                      </a:r>
                      <a:r>
                        <a:rPr lang="lt-LT" sz="1800" b="1" dirty="0" err="1">
                          <a:effectLst/>
                        </a:rPr>
                        <a:t>Germanavičiūtė</a:t>
                      </a:r>
                      <a:r>
                        <a:rPr lang="lt-LT" sz="1800" b="1" dirty="0">
                          <a:effectLst/>
                        </a:rPr>
                        <a:t>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Agnė Keturakytė, 2H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3938942318"/>
                  </a:ext>
                </a:extLst>
              </a:tr>
              <a:tr h="10690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Virtuali respublikinė paroda - konkursas ,,Velykinis margutis kitaip”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 Klumbytė, 2B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Agnė Germanavičiūtė, 2D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Agnė Keturakytė, 2H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Dalyvės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228214344"/>
                  </a:ext>
                </a:extLst>
              </a:tr>
              <a:tr h="34211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XIII Tarptautinis jaunimo fotografijos  konkursas ,,Young People in the XXI Century 2021”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Deimante Rauckytė, 2G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3 vieta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321631555"/>
                  </a:ext>
                </a:extLst>
              </a:tr>
              <a:tr h="10690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Augustė Visockytė, 2C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Dainora Marcinkevičiūtė, 2D</a:t>
                      </a:r>
                      <a:endParaRPr lang="en-US" sz="1800" b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Dovydas Bučas, 4D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Dalyviai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235" marR="26235" marT="0" marB="0" anchor="ctr"/>
                </a:tc>
                <a:extLst>
                  <a:ext uri="{0D108BD9-81ED-4DB2-BD59-A6C34878D82A}">
                    <a16:rowId xmlns="" xmlns:a16="http://schemas.microsoft.com/office/drawing/2014/main" val="2950769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47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260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6599086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reiškiama padėka,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pavardės įrašomos į gimnazijos „Garbės knygą“ ir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„Mokslo šlovės galerijos“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MENŲ LAUREATAIS</a:t>
            </a:r>
            <a:b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SKELBIAMI...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533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MENŲ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8507288" cy="5359773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endParaRPr lang="lt-LT" sz="40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DEIMANTĖ TARĖLAITĖ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4B klasės mokinė </a:t>
            </a:r>
            <a:endParaRPr lang="lt-LT" sz="2000" b="1" i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lt-LT" sz="2000" b="1" i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lt-LT" sz="20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0" algn="ctr" fontAlgn="base">
              <a:buNone/>
            </a:pPr>
            <a:r>
              <a:rPr lang="lt-LT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 mokinę ruošusi mokytoja</a:t>
            </a:r>
            <a:endParaRPr lang="lt-L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 MATUKYNAITĖ - VARNAUSKIENĖ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dailės mokytoja metodininkė </a:t>
            </a:r>
          </a:p>
          <a:p>
            <a:pPr marL="0" lvl="2" indent="0" algn="ctr" fontAlgn="base">
              <a:buNone/>
            </a:pPr>
            <a:endParaRPr lang="lt-LT" i="1" dirty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2783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14290"/>
            <a:ext cx="9036496" cy="645507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KANDIDATAI  Į</a:t>
            </a: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SPORTO LAUREATUS:</a:t>
            </a:r>
          </a:p>
          <a:p>
            <a:pPr algn="ctr">
              <a:buNone/>
            </a:pPr>
            <a:endParaRPr lang="lt-LT" sz="4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lt-LT" sz="4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lt-LT" sz="5400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761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677628" cy="1436740"/>
          </a:xfrm>
        </p:spPr>
        <p:txBody>
          <a:bodyPr>
            <a:noAutofit/>
          </a:bodyPr>
          <a:lstStyle/>
          <a:p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 aukštus rezultatus bei už dalyvavimą 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SPORTO   </a:t>
            </a:r>
            <a:br>
              <a:rPr lang="lt-LT" sz="4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varžybose, čempionatuose, projektuose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 </a:t>
            </a:r>
            <a:b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šiems mokiniams ir juos ruošusiems mokytojams:</a:t>
            </a: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932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27322B3F-FD38-4F38-98F4-21C8492A5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452867"/>
              </p:ext>
            </p:extLst>
          </p:nvPr>
        </p:nvGraphicFramePr>
        <p:xfrm>
          <a:off x="0" y="828762"/>
          <a:ext cx="9144000" cy="602923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047404">
                  <a:extLst>
                    <a:ext uri="{9D8B030D-6E8A-4147-A177-3AD203B41FA5}">
                      <a16:colId xmlns="" xmlns:a16="http://schemas.microsoft.com/office/drawing/2014/main" val="331322704"/>
                    </a:ext>
                  </a:extLst>
                </a:gridCol>
                <a:gridCol w="3789256">
                  <a:extLst>
                    <a:ext uri="{9D8B030D-6E8A-4147-A177-3AD203B41FA5}">
                      <a16:colId xmlns="" xmlns:a16="http://schemas.microsoft.com/office/drawing/2014/main" val="3314231386"/>
                    </a:ext>
                  </a:extLst>
                </a:gridCol>
                <a:gridCol w="1307340">
                  <a:extLst>
                    <a:ext uri="{9D8B030D-6E8A-4147-A177-3AD203B41FA5}">
                      <a16:colId xmlns="" xmlns:a16="http://schemas.microsoft.com/office/drawing/2014/main" val="2835505588"/>
                    </a:ext>
                  </a:extLst>
                </a:gridCol>
              </a:tblGrid>
              <a:tr h="382891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DIANOS BRAZAUSKIENĖS, fizinio ugdymo ME, ruošti mokiniai: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677945"/>
                  </a:ext>
                </a:extLst>
              </a:tr>
              <a:tr h="3229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Tarptautinis projektas „Europos sporto savaitė”, „BEACTIVE - judėk šokio ritmu”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Barbora </a:t>
                      </a:r>
                      <a:r>
                        <a:rPr lang="lt-LT" sz="1800" b="1" dirty="0" err="1">
                          <a:effectLst/>
                        </a:rPr>
                        <a:t>Pečkaitytė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Ornela</a:t>
                      </a:r>
                      <a:r>
                        <a:rPr lang="lt-LT" sz="1800" b="1" dirty="0">
                          <a:effectLst/>
                        </a:rPr>
                        <a:t> Rakauskaitė, 2B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Meida</a:t>
                      </a:r>
                      <a:r>
                        <a:rPr lang="lt-LT" sz="1800" b="1" dirty="0">
                          <a:effectLst/>
                        </a:rPr>
                        <a:t> </a:t>
                      </a:r>
                      <a:r>
                        <a:rPr lang="lt-LT" sz="1800" b="1" dirty="0" err="1">
                          <a:effectLst/>
                        </a:rPr>
                        <a:t>Raginytė</a:t>
                      </a:r>
                      <a:r>
                        <a:rPr lang="lt-LT" sz="1800" b="1" dirty="0">
                          <a:effectLst/>
                        </a:rPr>
                        <a:t>, 3A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Toma </a:t>
                      </a:r>
                      <a:r>
                        <a:rPr lang="lt-LT" sz="1800" b="1" dirty="0" err="1">
                          <a:effectLst/>
                        </a:rPr>
                        <a:t>Kriaučiūnaitė</a:t>
                      </a:r>
                      <a:r>
                        <a:rPr lang="lt-LT" sz="1800" b="1" dirty="0">
                          <a:effectLst/>
                        </a:rPr>
                        <a:t>, 3C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Vilija </a:t>
                      </a:r>
                      <a:r>
                        <a:rPr lang="lt-LT" sz="1800" b="1" dirty="0" err="1">
                          <a:effectLst/>
                        </a:rPr>
                        <a:t>Tutkutė</a:t>
                      </a:r>
                      <a:r>
                        <a:rPr lang="lt-LT" sz="1800" b="1" dirty="0">
                          <a:effectLst/>
                        </a:rPr>
                        <a:t>, 4C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 </a:t>
                      </a:r>
                      <a:r>
                        <a:rPr lang="lt-LT" sz="1800" b="1" dirty="0" err="1">
                          <a:effectLst/>
                        </a:rPr>
                        <a:t>Pečkaitytė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Vaida </a:t>
                      </a:r>
                      <a:r>
                        <a:rPr lang="lt-LT" sz="1800" b="1" dirty="0" err="1">
                          <a:effectLst/>
                        </a:rPr>
                        <a:t>Kolbutė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Monika </a:t>
                      </a:r>
                      <a:r>
                        <a:rPr lang="lt-LT" sz="1800" b="1" dirty="0" err="1">
                          <a:effectLst/>
                        </a:rPr>
                        <a:t>Šiugždinytė</a:t>
                      </a:r>
                      <a:r>
                        <a:rPr lang="lt-LT" sz="1800" b="1" dirty="0">
                          <a:effectLst/>
                        </a:rPr>
                        <a:t>,  4E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Padėkos raštas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874202"/>
                  </a:ext>
                </a:extLst>
              </a:tr>
              <a:tr h="2416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Respublikinis LAGV projektas „Nesustok šokti”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Barbora </a:t>
                      </a:r>
                      <a:r>
                        <a:rPr lang="lt-LT" sz="1800" b="1" dirty="0" err="1">
                          <a:effectLst/>
                        </a:rPr>
                        <a:t>Pečkaitytė</a:t>
                      </a:r>
                      <a:r>
                        <a:rPr lang="lt-LT" sz="1800" b="1" dirty="0">
                          <a:effectLst/>
                        </a:rPr>
                        <a:t>, 1H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err="1">
                          <a:effectLst/>
                        </a:rPr>
                        <a:t>Ornela</a:t>
                      </a:r>
                      <a:r>
                        <a:rPr lang="lt-LT" sz="1800" b="1" dirty="0">
                          <a:effectLst/>
                        </a:rPr>
                        <a:t> Rakauskaitė, 2B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Toma </a:t>
                      </a:r>
                      <a:r>
                        <a:rPr lang="lt-LT" sz="1800" b="1" dirty="0" err="1">
                          <a:effectLst/>
                        </a:rPr>
                        <a:t>Kriaučiūnaitė</a:t>
                      </a:r>
                      <a:r>
                        <a:rPr lang="lt-LT" sz="1800" b="1" dirty="0">
                          <a:effectLst/>
                        </a:rPr>
                        <a:t>, 3C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Vilija </a:t>
                      </a:r>
                      <a:r>
                        <a:rPr lang="lt-LT" sz="1800" b="1" dirty="0" err="1">
                          <a:effectLst/>
                        </a:rPr>
                        <a:t>Tutkutė</a:t>
                      </a:r>
                      <a:r>
                        <a:rPr lang="lt-LT" sz="1800" b="1" dirty="0">
                          <a:effectLst/>
                        </a:rPr>
                        <a:t>, 4C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Saulė </a:t>
                      </a:r>
                      <a:r>
                        <a:rPr lang="lt-LT" sz="1800" b="1" dirty="0" err="1">
                          <a:effectLst/>
                        </a:rPr>
                        <a:t>Pečkaitytė</a:t>
                      </a:r>
                      <a:r>
                        <a:rPr lang="lt-LT" sz="1800" b="1" dirty="0">
                          <a:effectLst/>
                        </a:rPr>
                        <a:t>, 4E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1K, 1G, 1H, 3F klasių merginos 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Padėkos raštas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3641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77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EFB10892-2308-42DB-B804-5D89FA505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14174"/>
              </p:ext>
            </p:extLst>
          </p:nvPr>
        </p:nvGraphicFramePr>
        <p:xfrm>
          <a:off x="6896" y="828760"/>
          <a:ext cx="9144000" cy="602923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047405">
                  <a:extLst>
                    <a:ext uri="{9D8B030D-6E8A-4147-A177-3AD203B41FA5}">
                      <a16:colId xmlns="" xmlns:a16="http://schemas.microsoft.com/office/drawing/2014/main" val="3307742313"/>
                    </a:ext>
                  </a:extLst>
                </a:gridCol>
                <a:gridCol w="3789256">
                  <a:extLst>
                    <a:ext uri="{9D8B030D-6E8A-4147-A177-3AD203B41FA5}">
                      <a16:colId xmlns="" xmlns:a16="http://schemas.microsoft.com/office/drawing/2014/main" val="1234655641"/>
                    </a:ext>
                  </a:extLst>
                </a:gridCol>
                <a:gridCol w="1307339">
                  <a:extLst>
                    <a:ext uri="{9D8B030D-6E8A-4147-A177-3AD203B41FA5}">
                      <a16:colId xmlns="" xmlns:a16="http://schemas.microsoft.com/office/drawing/2014/main" val="4147567045"/>
                    </a:ext>
                  </a:extLst>
                </a:gridCol>
              </a:tblGrid>
              <a:tr h="1205748">
                <a:tc gridSpan="3"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kern="1200" dirty="0">
                          <a:solidFill>
                            <a:schemeClr val="lt1"/>
                          </a:solidFill>
                          <a:effectLst/>
                        </a:rPr>
                        <a:t>KORNELIJOS BALČIŪNAITĖS, fizinio ugdymo mokytojos ekspertės, ruošti mokiniai: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lt-L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52112637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mokyklų žaidynių merginų tinklinio varžybos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Kamilė </a:t>
                      </a:r>
                      <a:r>
                        <a:rPr lang="lt-LT" sz="1800" b="1" dirty="0" err="1">
                          <a:effectLst/>
                        </a:rPr>
                        <a:t>Čekauskaitė</a:t>
                      </a:r>
                      <a:r>
                        <a:rPr lang="lt-LT" sz="1800" b="1" dirty="0">
                          <a:effectLst/>
                        </a:rPr>
                        <a:t>, 4A  </a:t>
                      </a:r>
                    </a:p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Paulius </a:t>
                      </a:r>
                      <a:r>
                        <a:rPr lang="lt-LT" sz="1800" b="1" dirty="0" err="1">
                          <a:effectLst/>
                        </a:rPr>
                        <a:t>Osipauskas</a:t>
                      </a:r>
                      <a:r>
                        <a:rPr lang="lt-LT" sz="1800" b="1" dirty="0">
                          <a:effectLst/>
                        </a:rPr>
                        <a:t>, 4B </a:t>
                      </a:r>
                    </a:p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Viltė </a:t>
                      </a:r>
                      <a:r>
                        <a:rPr lang="lt-LT" sz="1800" b="1" dirty="0" err="1">
                          <a:effectLst/>
                        </a:rPr>
                        <a:t>Vaitekaitytė</a:t>
                      </a:r>
                      <a:r>
                        <a:rPr lang="lt-LT" sz="1800" b="1" dirty="0">
                          <a:effectLst/>
                        </a:rPr>
                        <a:t>, 4G </a:t>
                      </a:r>
                    </a:p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Lukas </a:t>
                      </a:r>
                      <a:r>
                        <a:rPr lang="lt-LT" sz="1800" b="1" dirty="0" smtClean="0">
                          <a:effectLst/>
                        </a:rPr>
                        <a:t>Jordanas Strakšys</a:t>
                      </a:r>
                      <a:r>
                        <a:rPr lang="lt-LT" sz="1800" b="1" dirty="0">
                          <a:effectLst/>
                        </a:rPr>
                        <a:t>, 4H 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79925961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Kauno miesto mokyklų žaidynių vaikinų  tinklinio varžybos  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80694585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mokyklų žaidynių  zoninės merginų tinklinio varžybos 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3015872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Lietuvos mokyklų žaidynių  tarpzoninės merginų tinklinio varžybos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1 vieta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4225132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Tinklinio turnyras „Tarptautinis studentų sporto festivalis“  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1 ir 2 vieta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84474280"/>
                  </a:ext>
                </a:extLst>
              </a:tr>
              <a:tr h="80391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miesto tinklinio turnyras „4X4 bendraukime per sportą“  </a:t>
                      </a:r>
                      <a:endParaRPr lang="lt-LT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1 vieta</a:t>
                      </a:r>
                      <a:endParaRPr lang="lt-LT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12265527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="" xmlns:a16="http://schemas.microsoft.com/office/drawing/2014/main" id="{271472CF-CDEA-4768-9AD8-5471999A0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7811" y="420699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08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čiakampis 1"/>
          <p:cNvSpPr/>
          <p:nvPr/>
        </p:nvSpPr>
        <p:spPr>
          <a:xfrm>
            <a:off x="822736" y="278092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lt-LT" sz="4000" b="1" dirty="0">
                <a:solidFill>
                  <a:srgbClr val="8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MES JUMIS DIDŽIUOJAMĖS!</a:t>
            </a:r>
            <a:endParaRPr lang="lt-LT" sz="40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06136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4624"/>
            <a:ext cx="8229600" cy="6599086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Už itin aukštus rezultatus konkursuose, olimpiadose, projektuose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reiškiama padėka,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pavardės įrašomos į gimnazijos „Garbės knygą“ ir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>„Mokslo šlovės galerijos“ </a:t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33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3300" dirty="0"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SPORTO LAUREATAIS</a:t>
            </a:r>
            <a:b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SKELBIAMI...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1823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8F70A6F3-DCC5-4F5D-B019-7B35BD44B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362451"/>
              </p:ext>
            </p:extLst>
          </p:nvPr>
        </p:nvGraphicFramePr>
        <p:xfrm>
          <a:off x="1" y="794844"/>
          <a:ext cx="9143999" cy="620159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28532">
                  <a:extLst>
                    <a:ext uri="{9D8B030D-6E8A-4147-A177-3AD203B41FA5}">
                      <a16:colId xmlns="" xmlns:a16="http://schemas.microsoft.com/office/drawing/2014/main" val="662724964"/>
                    </a:ext>
                  </a:extLst>
                </a:gridCol>
                <a:gridCol w="3584343">
                  <a:extLst>
                    <a:ext uri="{9D8B030D-6E8A-4147-A177-3AD203B41FA5}">
                      <a16:colId xmlns="" xmlns:a16="http://schemas.microsoft.com/office/drawing/2014/main" val="3597310953"/>
                    </a:ext>
                  </a:extLst>
                </a:gridCol>
                <a:gridCol w="1731124">
                  <a:extLst>
                    <a:ext uri="{9D8B030D-6E8A-4147-A177-3AD203B41FA5}">
                      <a16:colId xmlns="" xmlns:a16="http://schemas.microsoft.com/office/drawing/2014/main" val="127282735"/>
                    </a:ext>
                  </a:extLst>
                </a:gridCol>
              </a:tblGrid>
              <a:tr h="49249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KORNELIJOS INTIENĖS, matematikos ME, </a:t>
                      </a:r>
                      <a:endParaRPr lang="lt-LT" sz="1800" b="1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effectLst/>
                        </a:rPr>
                        <a:t>ir </a:t>
                      </a:r>
                      <a:r>
                        <a:rPr lang="lt-LT" sz="1800" b="1" dirty="0">
                          <a:effectLst/>
                        </a:rPr>
                        <a:t>PAULIAUS VIRBALO, matematikos M,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36208402"/>
                  </a:ext>
                </a:extLst>
              </a:tr>
              <a:tr h="1015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69-oji Lietuvos mokinių matematikos olimpiada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Kęstutis Juodis, 4F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34272170"/>
                  </a:ext>
                </a:extLst>
              </a:tr>
              <a:tr h="49249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PAULIAUS VIRBALO, matematikos M, ruošti mokiniai: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45940490"/>
                  </a:ext>
                </a:extLst>
              </a:tr>
              <a:tr h="1015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69-oji Lietuvos mokinių matematikos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Rokas Norvaišas, 4D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Dalyvis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29515622"/>
                  </a:ext>
                </a:extLst>
              </a:tr>
              <a:tr h="1538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Lietuvos bendrojo ugdymo mokyklų 9-12 klasių vaikinų komandų matematikos olimpiada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Rokas Norvaišas, 4D</a:t>
                      </a:r>
                      <a:endParaRPr lang="en-US" sz="1800" b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3 vieta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47046843"/>
                  </a:ext>
                </a:extLst>
              </a:tr>
              <a:tr h="49249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ILONOS KNYZELIENĖS, matematikos ME, ruošti mokiniai: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4528293"/>
                  </a:ext>
                </a:extLst>
              </a:tr>
              <a:tr h="1015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>
                          <a:effectLst/>
                        </a:rPr>
                        <a:t>Kauno m. matematikos kūrybinių darbų konkursas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Augustė </a:t>
                      </a:r>
                      <a:r>
                        <a:rPr lang="lt-LT" sz="1800" b="1" dirty="0" err="1">
                          <a:effectLst/>
                        </a:rPr>
                        <a:t>Lukavičiūtė</a:t>
                      </a:r>
                      <a:r>
                        <a:rPr lang="lt-LT" sz="1800" b="1" dirty="0">
                          <a:effectLst/>
                        </a:rPr>
                        <a:t>, 1C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lt-LT" sz="1800" b="1" dirty="0">
                          <a:effectLst/>
                        </a:rPr>
                        <a:t>Dalyvė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65237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37876"/>
          </a:xfrm>
        </p:spPr>
        <p:txBody>
          <a:bodyPr>
            <a:normAutofit fontScale="90000"/>
          </a:bodyPr>
          <a:lstStyle/>
          <a:p>
            <a: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  <a:t>2021 metų Kauno „Saulės“ gimnazijos </a:t>
            </a:r>
            <a:br>
              <a:rPr lang="lt-LT" sz="2800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  <a:t>Mokslo šlovės galerijos </a:t>
            </a:r>
            <a:br>
              <a:rPr lang="lt-LT" sz="2800" i="1" dirty="0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lt-LT" sz="2800" b="1" dirty="0">
                <a:latin typeface="Cambria" panose="02040503050406030204" pitchFamily="18" charset="0"/>
                <a:cs typeface="Times New Roman" panose="02020603050405020304" pitchFamily="18" charset="0"/>
              </a:rPr>
              <a:t>SPORTO LAUREATAI: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8712968" cy="5359773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KAMILĖ ČEKAUSKAITĖ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4A klasės mokinė  </a:t>
            </a:r>
          </a:p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PAULIUS OSIPAUSKAS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4B klasės mokinys </a:t>
            </a:r>
          </a:p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VILTĖ VAITEKAITYTĖ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4G klasės mokinė</a:t>
            </a:r>
          </a:p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LUKAS JORDANAS STRAKŠYS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4H klasės mokinys </a:t>
            </a:r>
            <a:endParaRPr lang="lt-LT" sz="19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ir mokinius ruošusi mokytoja </a:t>
            </a:r>
            <a:endParaRPr lang="lt-LT" sz="1900" b="1" i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KORNELIJA BALČIŪNAITĖ</a:t>
            </a:r>
            <a:r>
              <a:rPr lang="lt-LT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, </a:t>
            </a:r>
            <a:endParaRPr lang="lt-LT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ctr" fontAlgn="base">
              <a:buNone/>
            </a:pPr>
            <a:r>
              <a:rPr lang="lt-LT" sz="19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fizinio ugdymo mokytoja ekspertė </a:t>
            </a: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365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lt-LT" sz="4800" b="1" dirty="0">
              <a:solidFill>
                <a:srgbClr val="800000"/>
              </a:solidFill>
              <a:latin typeface="Cambria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lt-LT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lt-LT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2021 m. m. II pusm. gimnazijos </a:t>
            </a:r>
          </a:p>
          <a:p>
            <a:pPr algn="ctr">
              <a:buNone/>
            </a:pPr>
            <a:r>
              <a:rPr lang="lt-LT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PAVYZDINGIAUSIA KLASE</a:t>
            </a:r>
            <a:r>
              <a:rPr lang="lt-LT" sz="43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ctr">
              <a:buNone/>
            </a:pPr>
            <a:r>
              <a:rPr lang="lt-LT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lt-LT" sz="4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kelbiama</a:t>
            </a:r>
            <a:endParaRPr lang="lt-LT" sz="4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3A KLASĖ </a:t>
            </a:r>
            <a:endParaRPr lang="lt-LT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43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t-LT" sz="3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(KLASĖS VADOVĖ – DALIA JUODENIENĖ</a:t>
            </a:r>
            <a:r>
              <a:rPr lang="en-US" sz="3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t-LT" sz="3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r>
              <a:rPr lang="lt-LT" sz="43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Vertinimo kriterijai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klasių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mokymosi vidurkis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padaryta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mokymosi pažanga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praleistų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(pa)nepateisintų pamokų skaičius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nevėlavimas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 pamokas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klasių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kronikos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veikla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gimnazijoje, mieste, šalyje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pagarba </a:t>
            </a:r>
            <a:r>
              <a:rPr lang="lt-L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gimnazijos </a:t>
            </a:r>
            <a:r>
              <a:rPr lang="lt-L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uniformai) </a:t>
            </a:r>
            <a:endParaRPr lang="lt-L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 indent="-342900" algn="ctr">
              <a:buNone/>
            </a:pPr>
            <a:endParaRPr lang="lt-LT" sz="5200" b="1" dirty="0">
              <a:latin typeface="Cambria" pitchFamily="18" charset="0"/>
              <a:cs typeface="Times New Roman" pitchFamily="18" charset="0"/>
            </a:endParaRPr>
          </a:p>
          <a:p>
            <a:pPr>
              <a:buNone/>
            </a:pPr>
            <a:endParaRPr lang="lt-LT" dirty="0"/>
          </a:p>
          <a:p>
            <a:pPr algn="ctr">
              <a:buNone/>
            </a:pPr>
            <a:endParaRPr lang="lt-LT" sz="4300" dirty="0">
              <a:solidFill>
                <a:srgbClr val="800000"/>
              </a:solidFill>
              <a:latin typeface="Cambria" pitchFamily="18" charset="0"/>
              <a:cs typeface="Times New Roman" pitchFamily="18" charset="0"/>
            </a:endParaRPr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202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807350" cy="576064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sz="2700" dirty="0" smtClean="0">
                <a:latin typeface="Cambria" panose="02040503050406030204" pitchFamily="18" charset="0"/>
              </a:rPr>
              <a:t>Už puikų </a:t>
            </a:r>
            <a:r>
              <a:rPr lang="lt-LT" sz="2700" dirty="0">
                <a:latin typeface="Cambria" panose="02040503050406030204" pitchFamily="18" charset="0"/>
              </a:rPr>
              <a:t>mokymąsi, itin aukštus akademinius rezultatus, dalyvavimą miesto, šalies, tarptautiniuose konkursuose, olimpiadose, projektuose bei </a:t>
            </a:r>
            <a:r>
              <a:rPr lang="lt-LT" sz="2700" dirty="0" smtClean="0">
                <a:latin typeface="Cambria" panose="02040503050406030204" pitchFamily="18" charset="0"/>
              </a:rPr>
              <a:t>pasiekimus juose </a:t>
            </a:r>
            <a:r>
              <a:rPr lang="lt-LT" sz="2700" dirty="0">
                <a:latin typeface="Cambria" panose="02040503050406030204" pitchFamily="18" charset="0"/>
              </a:rPr>
              <a:t/>
            </a:r>
            <a:br>
              <a:rPr lang="lt-LT" sz="2700" dirty="0">
                <a:latin typeface="Cambria" panose="02040503050406030204" pitchFamily="18" charset="0"/>
              </a:rPr>
            </a:br>
            <a:r>
              <a:rPr lang="lt-LT" sz="2700" dirty="0">
                <a:latin typeface="Cambria" panose="02040503050406030204" pitchFamily="18" charset="0"/>
              </a:rPr>
              <a:t/>
            </a:r>
            <a:br>
              <a:rPr lang="lt-LT" sz="2700" dirty="0">
                <a:latin typeface="Cambria" panose="02040503050406030204" pitchFamily="18" charset="0"/>
              </a:rPr>
            </a:br>
            <a:r>
              <a:rPr lang="lt-LT" sz="2700" b="1" dirty="0">
                <a:latin typeface="Cambria" panose="02040503050406030204" pitchFamily="18" charset="0"/>
              </a:rPr>
              <a:t>r</a:t>
            </a:r>
            <a:r>
              <a:rPr lang="lt-LT" sz="2700" b="1" dirty="0">
                <a:latin typeface="Cambria" pitchFamily="18" charset="0"/>
                <a:cs typeface="Times New Roman" pitchFamily="18" charset="0"/>
              </a:rPr>
              <a:t>eiškiama padėka, </a:t>
            </a:r>
            <a:r>
              <a:rPr lang="lt-LT" sz="2700" b="1" dirty="0" smtClean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2700" b="1" dirty="0" smtClean="0">
                <a:latin typeface="Cambria" pitchFamily="18" charset="0"/>
                <a:cs typeface="Times New Roman" pitchFamily="18" charset="0"/>
              </a:rPr>
            </a:br>
            <a:r>
              <a:rPr lang="lt-LT" sz="2700" b="1" dirty="0" smtClean="0">
                <a:latin typeface="Cambria" pitchFamily="18" charset="0"/>
                <a:cs typeface="Times New Roman" pitchFamily="18" charset="0"/>
              </a:rPr>
              <a:t>pavardė </a:t>
            </a:r>
            <a:r>
              <a:rPr lang="lt-LT" sz="2700" b="1" dirty="0">
                <a:latin typeface="Cambria" pitchFamily="18" charset="0"/>
                <a:cs typeface="Times New Roman" pitchFamily="18" charset="0"/>
              </a:rPr>
              <a:t>įrašoma į gimnazijos „Garbės knygą</a:t>
            </a:r>
            <a:r>
              <a:rPr lang="lt-LT" sz="2700" b="1" dirty="0" smtClean="0">
                <a:latin typeface="Cambria" pitchFamily="18" charset="0"/>
                <a:cs typeface="Times New Roman" pitchFamily="18" charset="0"/>
              </a:rPr>
              <a:t>“, </a:t>
            </a:r>
            <a:r>
              <a:rPr lang="lt-LT" sz="2700" b="1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2700" b="1" dirty="0">
                <a:latin typeface="Cambria" pitchFamily="18" charset="0"/>
                <a:cs typeface="Times New Roman" pitchFamily="18" charset="0"/>
              </a:rPr>
            </a:br>
            <a:r>
              <a:rPr lang="lt-LT" sz="2700" b="1" dirty="0" smtClean="0">
                <a:latin typeface="Cambria" pitchFamily="18" charset="0"/>
                <a:cs typeface="Times New Roman" pitchFamily="18" charset="0"/>
              </a:rPr>
              <a:t>įteikiamos </a:t>
            </a:r>
            <a:r>
              <a:rPr lang="lt-LT" sz="2700" b="1" dirty="0">
                <a:latin typeface="Cambria" pitchFamily="18" charset="0"/>
                <a:cs typeface="Times New Roman" pitchFamily="18" charset="0"/>
              </a:rPr>
              <a:t>gimnazijos ir rėmėjų įsteigtos </a:t>
            </a:r>
            <a:r>
              <a:rPr lang="lt-LT" sz="2700" b="1" dirty="0" smtClean="0">
                <a:latin typeface="Cambria" pitchFamily="18" charset="0"/>
                <a:cs typeface="Times New Roman" pitchFamily="18" charset="0"/>
              </a:rPr>
              <a:t>dovanos,</a:t>
            </a:r>
            <a:r>
              <a:rPr lang="lt-LT" sz="2700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27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2700" dirty="0">
                <a:latin typeface="Cambria" pitchFamily="18" charset="0"/>
                <a:cs typeface="Times New Roman" pitchFamily="18" charset="0"/>
              </a:rPr>
            </a:br>
            <a:r>
              <a:rPr lang="lt-LT" sz="2700" dirty="0">
                <a:latin typeface="Cambria" pitchFamily="18" charset="0"/>
                <a:cs typeface="Times New Roman" pitchFamily="18" charset="0"/>
              </a:rPr>
              <a:t/>
            </a:r>
            <a:br>
              <a:rPr lang="lt-LT" sz="2700" dirty="0">
                <a:latin typeface="Cambria" pitchFamily="18" charset="0"/>
                <a:cs typeface="Times New Roman" pitchFamily="18" charset="0"/>
              </a:rPr>
            </a:br>
            <a:r>
              <a:rPr lang="lt-LT" sz="2700" b="1" i="1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>2021 metų „Mokslo šlovės galerijos“ </a:t>
            </a:r>
            <a:br>
              <a:rPr lang="lt-LT" sz="2700" b="1" i="1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2200" b="1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lt-LT" sz="2200" b="1" dirty="0">
                <a:solidFill>
                  <a:schemeClr val="tx1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400" i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lt-LT" sz="44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METŲ GIMNAZISTU  </a:t>
            </a:r>
            <a:br>
              <a:rPr lang="lt-LT" sz="44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4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SKELBIAMAS ...  </a:t>
            </a:r>
            <a:br>
              <a:rPr lang="lt-LT" sz="44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4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5166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251" y="938952"/>
            <a:ext cx="8712968" cy="1472304"/>
          </a:xfrm>
        </p:spPr>
        <p:txBody>
          <a:bodyPr>
            <a:normAutofit fontScale="90000"/>
          </a:bodyPr>
          <a:lstStyle/>
          <a:p>
            <a:pPr fontAlgn="base"/>
            <a: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lt-LT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„Saulės“ gimnazijos </a:t>
            </a:r>
            <a:br>
              <a:rPr lang="lt-LT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lt-LT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GIMNAZISTAS - </a:t>
            </a:r>
            <a:br>
              <a:rPr lang="lt-LT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5000" b="1" dirty="0">
                <a:latin typeface="Cambria" panose="02040503050406030204" pitchFamily="18" charset="0"/>
              </a:rPr>
              <a:t/>
            </a:r>
            <a:br>
              <a:rPr lang="lt-LT" sz="5000" b="1" dirty="0">
                <a:latin typeface="Cambria" panose="02040503050406030204" pitchFamily="18" charset="0"/>
              </a:rPr>
            </a:br>
            <a:r>
              <a:rPr lang="lt-LT" sz="39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39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en-US" sz="39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en-US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/>
            </a:r>
            <a:br>
              <a:rPr lang="en-US" sz="5000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Cambria" pitchFamily="18" charset="0"/>
                <a:cs typeface="Times New Roman" pitchFamily="18" charset="0"/>
              </a:rPr>
              <a:t> </a:t>
            </a:r>
            <a:endParaRPr lang="lt-LT" dirty="0"/>
          </a:p>
        </p:txBody>
      </p:sp>
      <p:sp>
        <p:nvSpPr>
          <p:cNvPr id="12" name="Stačiakampis 11"/>
          <p:cNvSpPr/>
          <p:nvPr/>
        </p:nvSpPr>
        <p:spPr>
          <a:xfrm>
            <a:off x="6855988" y="3275076"/>
            <a:ext cx="216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lt-LT" dirty="0">
                <a:latin typeface="Cambria" panose="02040503050406030204" pitchFamily="18" charset="0"/>
              </a:rPr>
              <a:t> </a:t>
            </a:r>
          </a:p>
        </p:txBody>
      </p:sp>
      <p:sp>
        <p:nvSpPr>
          <p:cNvPr id="13" name="Stačiakampis 12"/>
          <p:cNvSpPr/>
          <p:nvPr/>
        </p:nvSpPr>
        <p:spPr>
          <a:xfrm>
            <a:off x="350743" y="2379910"/>
            <a:ext cx="872998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lt-LT" sz="50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lt-LT" sz="57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EGIDIJUS SINKEVIČIUS</a:t>
            </a:r>
            <a:r>
              <a:rPr lang="lt-LT" sz="5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sz="5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fontAlgn="base"/>
            <a:endParaRPr lang="lt-LT" sz="5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lt-LT" sz="5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 klasės mokinys </a:t>
            </a:r>
          </a:p>
        </p:txBody>
      </p:sp>
      <p:pic>
        <p:nvPicPr>
          <p:cNvPr id="7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593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6311054"/>
          </a:xfrm>
        </p:spPr>
        <p:txBody>
          <a:bodyPr>
            <a:normAutofit fontScale="90000"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r>
              <a:rPr lang="lt-LT" dirty="0">
                <a:latin typeface="Cambria" pitchFamily="18" charset="0"/>
              </a:rPr>
              <a:t/>
            </a:r>
            <a:br>
              <a:rPr lang="lt-LT" dirty="0">
                <a:latin typeface="Cambria" pitchFamily="18" charset="0"/>
              </a:rPr>
            </a:br>
            <a:r>
              <a:rPr lang="lt-LT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 </a:t>
            </a:r>
            <a: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puikius mokinių pasiekimus konkursuose, olimpiadose, </a:t>
            </a:r>
            <a:b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gerosios patirties sklaidą miesto, šalies mokytojų metodiniuose renginiuose, novatorišką požiūrį į ugdymo procesą bei nuoširdžiu bendradarbiavimu grįstus santykius su mokiniais </a:t>
            </a:r>
            <a:r>
              <a:rPr lang="lt-LT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reiškiama padėka, </a:t>
            </a:r>
            <a:b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pavardė įrašoma į gimnazijos „Garbės knygą“, </a:t>
            </a:r>
            <a:b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įteikiamos gimnazijos ir rėmėjų įsteigtos </a:t>
            </a:r>
            <a:r>
              <a:rPr lang="lt-LT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dovanos,</a:t>
            </a:r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7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metų „Mokslo </a:t>
            </a:r>
            <a:r>
              <a:rPr lang="lt-LT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šlovės galerijos“ </a:t>
            </a:r>
            <a: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49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METŲ MOKYTOJU   </a:t>
            </a:r>
            <a:br>
              <a:rPr lang="lt-LT" sz="49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9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SKELBIAMAS ...  </a:t>
            </a:r>
            <a: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b="1" i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493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340694" y="1180075"/>
            <a:ext cx="8496943" cy="1143000"/>
          </a:xfrm>
        </p:spPr>
        <p:txBody>
          <a:bodyPr>
            <a:noAutofit/>
          </a:bodyPr>
          <a:lstStyle/>
          <a:p>
            <a:r>
              <a:rPr lang="lt-LT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Kauno „Saulės“ gimnazijos </a:t>
            </a:r>
            <a:r>
              <a:rPr lang="lt-LT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METŲ MOKYTOJA - </a:t>
            </a:r>
            <a:endParaRPr lang="lt-LT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40694" y="2996952"/>
            <a:ext cx="8712968" cy="3744416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lt-LT" sz="57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SOLVEIGA LAUČIENĖ</a:t>
            </a:r>
            <a:r>
              <a:rPr lang="lt-LT" sz="6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lt-LT" sz="6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6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lt-LT" sz="5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lietuvių </a:t>
            </a:r>
            <a:r>
              <a:rPr lang="lt-LT" sz="5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kalbos mokytoja metodininkė   </a:t>
            </a:r>
          </a:p>
        </p:txBody>
      </p:sp>
      <p:pic>
        <p:nvPicPr>
          <p:cNvPr id="5" name="Picture 3" descr="http://ktu.lt/evf/sites/ktu.lt.evf/files/saules.jpg"/>
          <p:cNvPicPr/>
          <p:nvPr/>
        </p:nvPicPr>
        <p:blipFill>
          <a:blip r:embed="rId2" cstate="print"/>
          <a:srcRect l="42093" r="40930" b="80968"/>
          <a:stretch>
            <a:fillRect/>
          </a:stretch>
        </p:blipFill>
        <p:spPr bwMode="auto">
          <a:xfrm>
            <a:off x="7956376" y="190586"/>
            <a:ext cx="914400" cy="6381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084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14" y="152636"/>
            <a:ext cx="8736971" cy="65527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Stačiakampis 2"/>
          <p:cNvSpPr/>
          <p:nvPr/>
        </p:nvSpPr>
        <p:spPr>
          <a:xfrm>
            <a:off x="452032" y="4149080"/>
            <a:ext cx="8263801" cy="3385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lt-LT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DĖKOJAME IR DIDŽIUOJAMĖS: </a:t>
            </a:r>
          </a:p>
          <a:p>
            <a:pPr algn="ctr">
              <a:buNone/>
            </a:pPr>
            <a:r>
              <a:rPr lang="lt-LT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JŪS ESATE GIMNAZIJOS </a:t>
            </a:r>
          </a:p>
          <a:p>
            <a:pPr algn="ctr"/>
            <a:r>
              <a:rPr lang="lt-LT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MOKSLO ŠLOVĖS </a:t>
            </a:r>
            <a:r>
              <a:rPr lang="lt-LT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GALERIJA!  </a:t>
            </a:r>
            <a:r>
              <a:rPr lang="lt-LT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lt-LT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3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TM03457510[[fn=Savonas]]</Template>
  <TotalTime>6090</TotalTime>
  <Words>6135</Words>
  <Application>Microsoft Office PowerPoint</Application>
  <PresentationFormat>Demonstracija ekrane (4:3)</PresentationFormat>
  <Paragraphs>1526</Paragraphs>
  <Slides>96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96</vt:i4>
      </vt:variant>
    </vt:vector>
  </HeadingPairs>
  <TitlesOfParts>
    <vt:vector size="101" baseType="lpstr">
      <vt:lpstr>Arial</vt:lpstr>
      <vt:lpstr>Calibri</vt:lpstr>
      <vt:lpstr>Cambria</vt:lpstr>
      <vt:lpstr>Times New Roman</vt:lpstr>
      <vt:lpstr>Office Theme</vt:lpstr>
      <vt:lpstr>   Kauno „Saulės“ gimnazijos MOKSLO ŠLOVĖS GALERIJA  2021 m.   </vt:lpstr>
      <vt:lpstr>„PowerPoint“ pateiktis</vt:lpstr>
      <vt:lpstr>Už aukštus rezultatus bei už dalyvavimą   TIKSLIŲJŲ MOKSLŲ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Už itin aukštus rezultatus konkursuose, olimpiadose, projektuose  reiškiama padėka,  pavardės įrašomos į gimnazijos „Garbės knygą“ ir  „Mokslo šlovės galerijos“    TIKSLIŲJŲ MOKSLŲ LAUREATAIS   SKELBIAMI...       </vt:lpstr>
      <vt:lpstr>2021 metų Kauno „Saulės“ gimnazijos  Mokslo šlovės galerijos  TIKSLIŲJŲ MOKSLŲ LAUREATAI: </vt:lpstr>
      <vt:lpstr>„PowerPoint“ pateiktis</vt:lpstr>
      <vt:lpstr>Už aukštus rezultatus bei už dalyvavimą   GAMTOS MOKSLŲ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Už itin aukštus rezultatus konkursuose, olimpiadose, projektuose  reiškiama padėka,  pavardės įrašomos į gimnazijos „Garbės knygą“ ir  „Mokslo šlovės galerijos“   GAMTOS MOKSLŲ LAUREATAIS   SKELBIAMI...       </vt:lpstr>
      <vt:lpstr>2021 metų Kauno „Saulės“ gimnazijos  Mokslo šlovės galerijos  GAMTOS MOKSLŲ LAUREATAI: </vt:lpstr>
      <vt:lpstr>„PowerPoint“ pateiktis</vt:lpstr>
      <vt:lpstr>Už aukštus rezultatus bei už dalyvavimą   SOCIALINIŲ MOKSLŲ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  Už itin aukštus rezultatus konkursuose, olimpiadose, projektuose  reiškiama padėka,  pavardės įrašomos į gimnazijos „Garbės knygą“ ir  „Mokslo šlovės galerijos“    SOCIALINIŲ MOKSLŲ LAUREATAIS SKELBIAMI...          </vt:lpstr>
      <vt:lpstr>2021 metų Kauno „Saulės“ gimnazijos  Mokslo šlovės galerijos  SOCIALINIŲ MOKSLŲ LAUREATAI: </vt:lpstr>
      <vt:lpstr>„PowerPoint“ pateiktis</vt:lpstr>
      <vt:lpstr>Už aukštus rezultatus bei už dalyvavimą   LIETUVIŲ FILOLOGIJOS 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Už itin aukštus rezultatus konkursuose, olimpiadose, projektuose  reiškiama padėka,  pavardės įrašomos į gimnazijos „Garbės knygą“ ir  „Mokslo šlovės galerijos“    LIETUVIŲ FILOLOGIJOS LAUREATAIS SKELBIAMI...          </vt:lpstr>
      <vt:lpstr>2021 metų Kauno „Saulės“ gimnazijos  Mokslo šlovės galerijos  LIETUVIŲ FILOLOGIJOS LAUREATAI: </vt:lpstr>
      <vt:lpstr>„PowerPoint“ pateiktis</vt:lpstr>
      <vt:lpstr>Už aukštus rezultatus bei už dalyvavimą   UŽSIENIO FILOLOGIJOS 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 Už itin aukštus rezultatus konkursuose, olimpiadose, projektuose  reiškiama padėka,  pavardės įrašomos į gimnazijos „Garbės knygą“ ir  „Mokslo šlovės galerijos“    UŽSIENIO FILOLOGIJOS LAUREATAIS SKELBIAMI...          </vt:lpstr>
      <vt:lpstr>2021 metų Kauno „Saulės“ gimnazijos  Mokslo šlovės galerijos  UŽSIENIO FILOLOGIJOS LAUREATAI: </vt:lpstr>
      <vt:lpstr>Už aukštus rezultatus bei už dalyvavimą   MENŲ, TECHNOLOGIJŲ     konkursuose, olimpiadose, projektuose   REIŠKIAMA PADĖKA  šiems mokiniams ir juos ruošusiems mokytojams: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        Už itin aukštus rezultatus konkursuose, olimpiadose, projektuose  reiškiama padėka,  pavardės įrašomos į gimnazijos „Garbės knygą“ ir  „Mokslo šlovės galerijos“    MENŲ LAUREATAIS SKELBIAMI...          </vt:lpstr>
      <vt:lpstr>2021 metų Kauno „Saulės“ gimnazijos  Mokslo šlovės galerijos  MENŲ LAUREATAI: </vt:lpstr>
      <vt:lpstr>„PowerPoint“ pateiktis</vt:lpstr>
      <vt:lpstr>Už aukštus rezultatus bei už dalyvavimą   SPORTO    varžybose, čempionatuose, projektuose   REIŠKIAMA PADĖKA  šiems mokiniams ir juos ruošusiems mokytojams:</vt:lpstr>
      <vt:lpstr>„PowerPoint“ pateiktis</vt:lpstr>
      <vt:lpstr>„PowerPoint“ pateiktis</vt:lpstr>
      <vt:lpstr>„PowerPoint“ pateiktis</vt:lpstr>
      <vt:lpstr>        Už itin aukštus rezultatus konkursuose, olimpiadose, projektuose  reiškiama padėka,  pavardės įrašomos į gimnazijos „Garbės knygą“ ir  „Mokslo šlovės galerijos“    SPORTO LAUREATAIS SKELBIAMI...          </vt:lpstr>
      <vt:lpstr>2021 metų Kauno „Saulės“ gimnazijos  Mokslo šlovės galerijos  SPORTO LAUREATAI: </vt:lpstr>
      <vt:lpstr>„PowerPoint“ pateiktis</vt:lpstr>
      <vt:lpstr>     Už puikų mokymąsi, itin aukštus akademinius rezultatus, dalyvavimą miesto, šalies, tarptautiniuose konkursuose, olimpiadose, projektuose bei pasiekimus juose   reiškiama padėka,  pavardė įrašoma į gimnazijos „Garbės knygą“,  įteikiamos gimnazijos ir rėmėjų įsteigtos dovanos,   2021 metų „Mokslo šlovės galerijos“    METŲ GIMNAZISTU   SKELBIAMAS ...          </vt:lpstr>
      <vt:lpstr>   Kauno „Saulės“ gimnazijos  2021 METŲ GIMNAZISTAS -       </vt:lpstr>
      <vt:lpstr>       Už puikius mokinių pasiekimus konkursuose, olimpiadose,  gerosios patirties sklaidą miesto, šalies mokytojų metodiniuose renginiuose, novatorišką požiūrį į ugdymo procesą bei nuoširdžiu bendradarbiavimu grįstus santykius su mokiniais   reiškiama padėka,  pavardė įrašoma į gimnazijos „Garbės knygą“,  įteikiamos gimnazijos ir rėmėjų įsteigtos dovanos,   2021 metų „Mokslo šlovės galerijos“   METŲ MOKYTOJU    SKELBIAMAS ...          </vt:lpstr>
      <vt:lpstr>Kauno „Saulės“ gimnazijos 2021 METŲ MOKYTOJA - 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MOKSLO ŠLOVĖS GALERIJA  2015 m.</dc:title>
  <dc:creator>lijana</dc:creator>
  <cp:lastModifiedBy>Lijana</cp:lastModifiedBy>
  <cp:revision>770</cp:revision>
  <dcterms:created xsi:type="dcterms:W3CDTF">2015-04-28T10:16:31Z</dcterms:created>
  <dcterms:modified xsi:type="dcterms:W3CDTF">2021-05-28T05:20:25Z</dcterms:modified>
</cp:coreProperties>
</file>