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</p:sldIdLst>
  <p:sldSz cx="18288000" cy="10287000"/>
  <p:notesSz cx="6858000" cy="9144000"/>
  <p:embeddedFontLst>
    <p:embeddedFont>
      <p:font typeface="TT Supermolot Neue Expanded" charset="1" panose="02000503020000020004"/>
      <p:regular r:id="rId16"/>
    </p:embeddedFont>
    <p:embeddedFont>
      <p:font typeface="TT Supermolot Neue Expanded Bold" charset="1" panose="02000803000000020004"/>
      <p:regular r:id="rId1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slides/slide6.xml" Type="http://schemas.openxmlformats.org/officeDocument/2006/relationships/slide"/><Relationship Id="rId12" Target="slides/slide7.xml" Type="http://schemas.openxmlformats.org/officeDocument/2006/relationships/slide"/><Relationship Id="rId13" Target="slides/slide8.xml" Type="http://schemas.openxmlformats.org/officeDocument/2006/relationships/slide"/><Relationship Id="rId14" Target="slides/slide9.xml" Type="http://schemas.openxmlformats.org/officeDocument/2006/relationships/slide"/><Relationship Id="rId15" Target="slides/slide10.xml" Type="http://schemas.openxmlformats.org/officeDocument/2006/relationships/slide"/><Relationship Id="rId16" Target="fonts/font16.fntdata" Type="http://schemas.openxmlformats.org/officeDocument/2006/relationships/font"/><Relationship Id="rId17" Target="fonts/font17.fntdata" Type="http://schemas.openxmlformats.org/officeDocument/2006/relationships/font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Relationship Id="rId3" Target="../media/image2.png" Type="http://schemas.openxmlformats.org/officeDocument/2006/relationships/image"/><Relationship Id="rId4" Target="../media/image3.svg" Type="http://schemas.openxmlformats.org/officeDocument/2006/relationships/image"/><Relationship Id="rId5" Target="../media/image4.png" Type="http://schemas.openxmlformats.org/officeDocument/2006/relationships/image"/><Relationship Id="rId6" Target="../media/image5.svg" Type="http://schemas.openxmlformats.org/officeDocument/2006/relationships/image"/><Relationship Id="rId7" Target="../media/image6.png" Type="http://schemas.openxmlformats.org/officeDocument/2006/relationships/image"/><Relationship Id="rId8" Target="../media/image7.sv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Relationship Id="rId3" Target="../media/image8.png" Type="http://schemas.openxmlformats.org/officeDocument/2006/relationships/image"/><Relationship Id="rId4" Target="../media/image9.svg" Type="http://schemas.openxmlformats.org/officeDocument/2006/relationships/image"/><Relationship Id="rId5" Target="../media/image2.png" Type="http://schemas.openxmlformats.org/officeDocument/2006/relationships/image"/><Relationship Id="rId6" Target="../media/image3.svg" Type="http://schemas.openxmlformats.org/officeDocument/2006/relationships/image"/><Relationship Id="rId7" Target="../media/image4.png" Type="http://schemas.openxmlformats.org/officeDocument/2006/relationships/image"/><Relationship Id="rId8" Target="../media/image5.sv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Relationship Id="rId3" Target="../media/image8.png" Type="http://schemas.openxmlformats.org/officeDocument/2006/relationships/image"/><Relationship Id="rId4" Target="../media/image9.svg" Type="http://schemas.openxmlformats.org/officeDocument/2006/relationships/image"/><Relationship Id="rId5" Target="../media/image2.png" Type="http://schemas.openxmlformats.org/officeDocument/2006/relationships/image"/><Relationship Id="rId6" Target="../media/image3.svg" Type="http://schemas.openxmlformats.org/officeDocument/2006/relationships/image"/><Relationship Id="rId7" Target="../media/image4.png" Type="http://schemas.openxmlformats.org/officeDocument/2006/relationships/image"/><Relationship Id="rId8" Target="../media/image5.sv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Relationship Id="rId3" Target="../media/image8.png" Type="http://schemas.openxmlformats.org/officeDocument/2006/relationships/image"/><Relationship Id="rId4" Target="../media/image9.svg" Type="http://schemas.openxmlformats.org/officeDocument/2006/relationships/image"/><Relationship Id="rId5" Target="../media/image2.png" Type="http://schemas.openxmlformats.org/officeDocument/2006/relationships/image"/><Relationship Id="rId6" Target="../media/image3.svg" Type="http://schemas.openxmlformats.org/officeDocument/2006/relationships/image"/><Relationship Id="rId7" Target="../media/image4.png" Type="http://schemas.openxmlformats.org/officeDocument/2006/relationships/image"/><Relationship Id="rId8" Target="../media/image5.sv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Relationship Id="rId3" Target="../media/image8.png" Type="http://schemas.openxmlformats.org/officeDocument/2006/relationships/image"/><Relationship Id="rId4" Target="../media/image9.svg" Type="http://schemas.openxmlformats.org/officeDocument/2006/relationships/image"/><Relationship Id="rId5" Target="../media/image2.png" Type="http://schemas.openxmlformats.org/officeDocument/2006/relationships/image"/><Relationship Id="rId6" Target="../media/image3.svg" Type="http://schemas.openxmlformats.org/officeDocument/2006/relationships/image"/><Relationship Id="rId7" Target="../media/image4.png" Type="http://schemas.openxmlformats.org/officeDocument/2006/relationships/image"/><Relationship Id="rId8" Target="../media/image5.sv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Relationship Id="rId3" Target="../media/image10.png" Type="http://schemas.openxmlformats.org/officeDocument/2006/relationships/image"/><Relationship Id="rId4" Target="../media/image11.svg" Type="http://schemas.openxmlformats.org/officeDocument/2006/relationships/image"/><Relationship Id="rId5" Target="../media/image2.png" Type="http://schemas.openxmlformats.org/officeDocument/2006/relationships/image"/><Relationship Id="rId6" Target="../media/image3.svg" Type="http://schemas.openxmlformats.org/officeDocument/2006/relationships/image"/><Relationship Id="rId7" Target="../media/image4.png" Type="http://schemas.openxmlformats.org/officeDocument/2006/relationships/image"/><Relationship Id="rId8" Target="../media/image5.sv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Relationship Id="rId3" Target="../media/image10.png" Type="http://schemas.openxmlformats.org/officeDocument/2006/relationships/image"/><Relationship Id="rId4" Target="../media/image11.svg" Type="http://schemas.openxmlformats.org/officeDocument/2006/relationships/image"/><Relationship Id="rId5" Target="../media/image2.png" Type="http://schemas.openxmlformats.org/officeDocument/2006/relationships/image"/><Relationship Id="rId6" Target="../media/image3.svg" Type="http://schemas.openxmlformats.org/officeDocument/2006/relationships/image"/><Relationship Id="rId7" Target="../media/image4.png" Type="http://schemas.openxmlformats.org/officeDocument/2006/relationships/image"/><Relationship Id="rId8" Target="../media/image5.svg" Type="http://schemas.openxmlformats.org/officeDocument/2006/relationships/image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Relationship Id="rId3" Target="../media/image10.png" Type="http://schemas.openxmlformats.org/officeDocument/2006/relationships/image"/><Relationship Id="rId4" Target="../media/image11.svg" Type="http://schemas.openxmlformats.org/officeDocument/2006/relationships/image"/><Relationship Id="rId5" Target="../media/image2.png" Type="http://schemas.openxmlformats.org/officeDocument/2006/relationships/image"/><Relationship Id="rId6" Target="../media/image3.svg" Type="http://schemas.openxmlformats.org/officeDocument/2006/relationships/image"/><Relationship Id="rId7" Target="../media/image4.png" Type="http://schemas.openxmlformats.org/officeDocument/2006/relationships/image"/><Relationship Id="rId8" Target="../media/image5.svg" Type="http://schemas.openxmlformats.org/officeDocument/2006/relationships/image"/></Relationships>
</file>

<file path=ppt/slides/_rels/slide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Relationship Id="rId3" Target="../media/image2.png" Type="http://schemas.openxmlformats.org/officeDocument/2006/relationships/image"/><Relationship Id="rId4" Target="../media/image3.svg" Type="http://schemas.openxmlformats.org/officeDocument/2006/relationships/image"/><Relationship Id="rId5" Target="../media/image4.png" Type="http://schemas.openxmlformats.org/officeDocument/2006/relationships/image"/><Relationship Id="rId6" Target="../media/image5.svg" Type="http://schemas.openxmlformats.org/officeDocument/2006/relationships/image"/></Relationships>
</file>

<file path=ppt/slides/_rels/slide1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Relationship Id="rId3" Target="../media/image2.png" Type="http://schemas.openxmlformats.org/officeDocument/2006/relationships/image"/><Relationship Id="rId4" Target="../media/image3.svg" Type="http://schemas.openxmlformats.org/officeDocument/2006/relationships/image"/><Relationship Id="rId5" Target="../media/image4.png" Type="http://schemas.openxmlformats.org/officeDocument/2006/relationships/image"/><Relationship Id="rId6" Target="../media/image5.sv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9222" r="0" b="-9222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-340989" y="1536593"/>
            <a:ext cx="1751134" cy="1124105"/>
          </a:xfrm>
          <a:custGeom>
            <a:avLst/>
            <a:gdLst/>
            <a:ahLst/>
            <a:cxnLst/>
            <a:rect r="r" b="b" t="t" l="l"/>
            <a:pathLst>
              <a:path h="1124105" w="1751134">
                <a:moveTo>
                  <a:pt x="0" y="0"/>
                </a:moveTo>
                <a:lnTo>
                  <a:pt x="1751135" y="0"/>
                </a:lnTo>
                <a:lnTo>
                  <a:pt x="1751135" y="1124105"/>
                </a:lnTo>
                <a:lnTo>
                  <a:pt x="0" y="1124105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16877854" y="7626302"/>
            <a:ext cx="1751134" cy="1124105"/>
          </a:xfrm>
          <a:custGeom>
            <a:avLst/>
            <a:gdLst/>
            <a:ahLst/>
            <a:cxnLst/>
            <a:rect r="r" b="b" t="t" l="l"/>
            <a:pathLst>
              <a:path h="1124105" w="1751134">
                <a:moveTo>
                  <a:pt x="0" y="0"/>
                </a:moveTo>
                <a:lnTo>
                  <a:pt x="1751135" y="0"/>
                </a:lnTo>
                <a:lnTo>
                  <a:pt x="1751135" y="1124105"/>
                </a:lnTo>
                <a:lnTo>
                  <a:pt x="0" y="1124105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-1089639" y="8469381"/>
            <a:ext cx="3397020" cy="562052"/>
          </a:xfrm>
          <a:custGeom>
            <a:avLst/>
            <a:gdLst/>
            <a:ahLst/>
            <a:cxnLst/>
            <a:rect r="r" b="b" t="t" l="l"/>
            <a:pathLst>
              <a:path h="562052" w="3397020">
                <a:moveTo>
                  <a:pt x="0" y="0"/>
                </a:moveTo>
                <a:lnTo>
                  <a:pt x="3397020" y="0"/>
                </a:lnTo>
                <a:lnTo>
                  <a:pt x="3397020" y="562052"/>
                </a:lnTo>
                <a:lnTo>
                  <a:pt x="0" y="562052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15829682" y="2239158"/>
            <a:ext cx="3397020" cy="562052"/>
          </a:xfrm>
          <a:custGeom>
            <a:avLst/>
            <a:gdLst/>
            <a:ahLst/>
            <a:cxnLst/>
            <a:rect r="r" b="b" t="t" l="l"/>
            <a:pathLst>
              <a:path h="562052" w="3397020">
                <a:moveTo>
                  <a:pt x="0" y="0"/>
                </a:moveTo>
                <a:lnTo>
                  <a:pt x="3397020" y="0"/>
                </a:lnTo>
                <a:lnTo>
                  <a:pt x="3397020" y="562053"/>
                </a:lnTo>
                <a:lnTo>
                  <a:pt x="0" y="562053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1666875" y="2753586"/>
            <a:ext cx="14313744" cy="5165829"/>
          </a:xfrm>
          <a:custGeom>
            <a:avLst/>
            <a:gdLst/>
            <a:ahLst/>
            <a:cxnLst/>
            <a:rect r="r" b="b" t="t" l="l"/>
            <a:pathLst>
              <a:path h="5165829" w="14313744">
                <a:moveTo>
                  <a:pt x="0" y="0"/>
                </a:moveTo>
                <a:lnTo>
                  <a:pt x="14313744" y="0"/>
                </a:lnTo>
                <a:lnTo>
                  <a:pt x="14313744" y="5165829"/>
                </a:lnTo>
                <a:lnTo>
                  <a:pt x="0" y="5165829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-48168" t="0" r="0" b="-58722"/>
            </a:stretch>
          </a:blipFill>
        </p:spPr>
      </p:sp>
      <p:sp>
        <p:nvSpPr>
          <p:cNvPr name="TextBox 8" id="8"/>
          <p:cNvSpPr txBox="true"/>
          <p:nvPr/>
        </p:nvSpPr>
        <p:spPr>
          <a:xfrm rot="0">
            <a:off x="5862482" y="4023471"/>
            <a:ext cx="6563037" cy="8731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7000"/>
              </a:lnSpc>
              <a:spcBef>
                <a:spcPct val="0"/>
              </a:spcBef>
            </a:pPr>
            <a:r>
              <a:rPr lang="en-US" sz="5000">
                <a:solidFill>
                  <a:srgbClr val="FFFFFF"/>
                </a:solidFill>
                <a:latin typeface="TT Supermolot Neue Expanded"/>
                <a:ea typeface="TT Supermolot Neue Expanded"/>
                <a:cs typeface="TT Supermolot Neue Expanded"/>
                <a:sym typeface="TT Supermolot Neue Expanded"/>
              </a:rPr>
              <a:t>Susipažinimas su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2307381" y="4763246"/>
            <a:ext cx="13673239" cy="114443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9370"/>
              </a:lnSpc>
              <a:spcBef>
                <a:spcPct val="0"/>
              </a:spcBef>
            </a:pPr>
            <a:r>
              <a:rPr lang="en-US" b="true" sz="6693">
                <a:solidFill>
                  <a:srgbClr val="FFFFFF"/>
                </a:solidFill>
                <a:latin typeface="TT Supermolot Neue Expanded Bold"/>
                <a:ea typeface="TT Supermolot Neue Expanded Bold"/>
                <a:cs typeface="TT Supermolot Neue Expanded Bold"/>
                <a:sym typeface="TT Supermolot Neue Expanded Bold"/>
              </a:rPr>
              <a:t>SKAIČIAVIMO SISTEMOMIS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tru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18288000" y="0"/>
                </a:moveTo>
                <a:lnTo>
                  <a:pt x="0" y="0"/>
                </a:lnTo>
                <a:lnTo>
                  <a:pt x="0" y="10287000"/>
                </a:lnTo>
                <a:lnTo>
                  <a:pt x="18288000" y="10287000"/>
                </a:lnTo>
                <a:lnTo>
                  <a:pt x="18288000" y="0"/>
                </a:lnTo>
                <a:close/>
              </a:path>
            </a:pathLst>
          </a:custGeom>
          <a:blipFill>
            <a:blip r:embed="rId2"/>
            <a:stretch>
              <a:fillRect l="0" t="0" r="0" b="-18444"/>
            </a:stretch>
          </a:blipFill>
        </p:spPr>
      </p:sp>
      <p:sp>
        <p:nvSpPr>
          <p:cNvPr name="Freeform 3" id="3"/>
          <p:cNvSpPr/>
          <p:nvPr/>
        </p:nvSpPr>
        <p:spPr>
          <a:xfrm flipH="true" flipV="false" rot="0">
            <a:off x="9599304" y="1639594"/>
            <a:ext cx="6750960" cy="7365899"/>
          </a:xfrm>
          <a:custGeom>
            <a:avLst/>
            <a:gdLst/>
            <a:ahLst/>
            <a:cxnLst/>
            <a:rect r="r" b="b" t="t" l="l"/>
            <a:pathLst>
              <a:path h="7365899" w="6750960">
                <a:moveTo>
                  <a:pt x="6750961" y="0"/>
                </a:moveTo>
                <a:lnTo>
                  <a:pt x="0" y="0"/>
                </a:lnTo>
                <a:lnTo>
                  <a:pt x="0" y="7365900"/>
                </a:lnTo>
                <a:lnTo>
                  <a:pt x="6750961" y="7365900"/>
                </a:lnTo>
                <a:lnTo>
                  <a:pt x="6750961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-340989" y="1536593"/>
            <a:ext cx="1751134" cy="1124105"/>
          </a:xfrm>
          <a:custGeom>
            <a:avLst/>
            <a:gdLst/>
            <a:ahLst/>
            <a:cxnLst/>
            <a:rect r="r" b="b" t="t" l="l"/>
            <a:pathLst>
              <a:path h="1124105" w="1751134">
                <a:moveTo>
                  <a:pt x="0" y="0"/>
                </a:moveTo>
                <a:lnTo>
                  <a:pt x="1751135" y="0"/>
                </a:lnTo>
                <a:lnTo>
                  <a:pt x="1751135" y="1124105"/>
                </a:lnTo>
                <a:lnTo>
                  <a:pt x="0" y="1124105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16877854" y="7626302"/>
            <a:ext cx="1751134" cy="1124105"/>
          </a:xfrm>
          <a:custGeom>
            <a:avLst/>
            <a:gdLst/>
            <a:ahLst/>
            <a:cxnLst/>
            <a:rect r="r" b="b" t="t" l="l"/>
            <a:pathLst>
              <a:path h="1124105" w="1751134">
                <a:moveTo>
                  <a:pt x="0" y="0"/>
                </a:moveTo>
                <a:lnTo>
                  <a:pt x="1751135" y="0"/>
                </a:lnTo>
                <a:lnTo>
                  <a:pt x="1751135" y="1124105"/>
                </a:lnTo>
                <a:lnTo>
                  <a:pt x="0" y="1124105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-1698510" y="8977274"/>
            <a:ext cx="3397020" cy="562052"/>
          </a:xfrm>
          <a:custGeom>
            <a:avLst/>
            <a:gdLst/>
            <a:ahLst/>
            <a:cxnLst/>
            <a:rect r="r" b="b" t="t" l="l"/>
            <a:pathLst>
              <a:path h="562052" w="3397020">
                <a:moveTo>
                  <a:pt x="0" y="0"/>
                </a:moveTo>
                <a:lnTo>
                  <a:pt x="3397020" y="0"/>
                </a:lnTo>
                <a:lnTo>
                  <a:pt x="3397020" y="562052"/>
                </a:lnTo>
                <a:lnTo>
                  <a:pt x="0" y="562052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16543759" y="1639594"/>
            <a:ext cx="3397020" cy="562052"/>
          </a:xfrm>
          <a:custGeom>
            <a:avLst/>
            <a:gdLst/>
            <a:ahLst/>
            <a:cxnLst/>
            <a:rect r="r" b="b" t="t" l="l"/>
            <a:pathLst>
              <a:path h="562052" w="3397020">
                <a:moveTo>
                  <a:pt x="0" y="0"/>
                </a:moveTo>
                <a:lnTo>
                  <a:pt x="3397020" y="0"/>
                </a:lnTo>
                <a:lnTo>
                  <a:pt x="3397020" y="562053"/>
                </a:lnTo>
                <a:lnTo>
                  <a:pt x="0" y="562053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8" id="8"/>
          <p:cNvSpPr txBox="true"/>
          <p:nvPr/>
        </p:nvSpPr>
        <p:spPr>
          <a:xfrm rot="0">
            <a:off x="1584050" y="287195"/>
            <a:ext cx="9449652" cy="283673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7531"/>
              </a:lnSpc>
              <a:spcBef>
                <a:spcPct val="0"/>
              </a:spcBef>
            </a:pPr>
            <a:r>
              <a:rPr lang="en-US" b="true" sz="5379">
                <a:solidFill>
                  <a:srgbClr val="FFFFFF"/>
                </a:solidFill>
                <a:latin typeface="TT Supermolot Neue Expanded Bold"/>
                <a:ea typeface="TT Supermolot Neue Expanded Bold"/>
                <a:cs typeface="TT Supermolot Neue Expanded Bold"/>
                <a:sym typeface="TT Supermolot Neue Expanded Bold"/>
              </a:rPr>
              <a:t>DVEJETAINĖS SKAIČIAVIMO SISTEMOS NAUDOJIMAS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428927" y="3289300"/>
            <a:ext cx="9237052" cy="59975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2800"/>
              </a:lnSpc>
            </a:pPr>
            <a:r>
              <a:rPr lang="en-US" sz="2000">
                <a:solidFill>
                  <a:srgbClr val="FFFFFF"/>
                </a:solidFill>
                <a:latin typeface="TT Supermolot Neue Expanded"/>
                <a:ea typeface="TT Supermolot Neue Expanded"/>
                <a:cs typeface="TT Supermolot Neue Expanded"/>
                <a:sym typeface="TT Supermolot Neue Expanded"/>
              </a:rPr>
              <a:t>Kompiuterių architektūra:</a:t>
            </a:r>
          </a:p>
          <a:p>
            <a:pPr algn="just" marL="431801" indent="-215900" lvl="1">
              <a:lnSpc>
                <a:spcPts val="2800"/>
              </a:lnSpc>
              <a:buFont typeface="Arial"/>
              <a:buChar char="•"/>
            </a:pPr>
            <a:r>
              <a:rPr lang="en-US" sz="2000">
                <a:solidFill>
                  <a:srgbClr val="FFFFFF"/>
                </a:solidFill>
                <a:latin typeface="TT Supermolot Neue Expanded"/>
                <a:ea typeface="TT Supermolot Neue Expanded"/>
                <a:cs typeface="TT Supermolot Neue Expanded"/>
                <a:sym typeface="TT Supermolot Neue Expanded"/>
              </a:rPr>
              <a:t>Dvejetainė sistema yra pagrindas visoms skaitmeninėms technologijoms. Kompiuteriai dirba su dvejetainiais signalais (0 – nėra srovės, 1 – yra srovė), todėl visa informacija, įskaitant tekstus, garsus ir vaizdus, yra užkoduota dvejetainiu formatu.</a:t>
            </a:r>
          </a:p>
          <a:p>
            <a:pPr algn="just">
              <a:lnSpc>
                <a:spcPts val="2800"/>
              </a:lnSpc>
            </a:pPr>
            <a:r>
              <a:rPr lang="en-US" sz="2000">
                <a:solidFill>
                  <a:srgbClr val="FFFFFF"/>
                </a:solidFill>
                <a:latin typeface="TT Supermolot Neue Expanded"/>
                <a:ea typeface="TT Supermolot Neue Expanded"/>
                <a:cs typeface="TT Supermolot Neue Expanded"/>
                <a:sym typeface="TT Supermolot Neue Expanded"/>
              </a:rPr>
              <a:t>Programinė įranga ir programavimas:</a:t>
            </a:r>
          </a:p>
          <a:p>
            <a:pPr algn="just" marL="431801" indent="-215900" lvl="1">
              <a:lnSpc>
                <a:spcPts val="2800"/>
              </a:lnSpc>
              <a:buFont typeface="Arial"/>
              <a:buChar char="•"/>
            </a:pPr>
            <a:r>
              <a:rPr lang="en-US" sz="2000">
                <a:solidFill>
                  <a:srgbClr val="FFFFFF"/>
                </a:solidFill>
                <a:latin typeface="TT Supermolot Neue Expanded"/>
                <a:ea typeface="TT Supermolot Neue Expanded"/>
                <a:cs typeface="TT Supermolot Neue Expanded"/>
                <a:sym typeface="TT Supermolot Neue Expanded"/>
              </a:rPr>
              <a:t>Skaitmeninė logika, algoritmai ir duomenų apdorojimas vyksta dvejetainėje sistemoje.</a:t>
            </a:r>
          </a:p>
          <a:p>
            <a:pPr algn="just" marL="431801" indent="-215900" lvl="1">
              <a:lnSpc>
                <a:spcPts val="2800"/>
              </a:lnSpc>
              <a:buFont typeface="Arial"/>
              <a:buChar char="•"/>
            </a:pPr>
            <a:r>
              <a:rPr lang="en-US" sz="2000">
                <a:solidFill>
                  <a:srgbClr val="FFFFFF"/>
                </a:solidFill>
                <a:latin typeface="TT Supermolot Neue Expanded"/>
                <a:ea typeface="TT Supermolot Neue Expanded"/>
                <a:cs typeface="TT Supermolot Neue Expanded"/>
                <a:sym typeface="TT Supermolot Neue Expanded"/>
              </a:rPr>
              <a:t>Kiekvienas kompiuterio sprendimas ir operacija grindžiama dvejetainiais skaičiais.</a:t>
            </a:r>
          </a:p>
          <a:p>
            <a:pPr algn="just">
              <a:lnSpc>
                <a:spcPts val="2800"/>
              </a:lnSpc>
            </a:pPr>
            <a:r>
              <a:rPr lang="en-US" sz="2000">
                <a:solidFill>
                  <a:srgbClr val="FFFFFF"/>
                </a:solidFill>
                <a:latin typeface="TT Supermolot Neue Expanded"/>
                <a:ea typeface="TT Supermolot Neue Expanded"/>
                <a:cs typeface="TT Supermolot Neue Expanded"/>
                <a:sym typeface="TT Supermolot Neue Expanded"/>
              </a:rPr>
              <a:t>Ryšio technologijos:</a:t>
            </a:r>
          </a:p>
          <a:p>
            <a:pPr algn="just" marL="431801" indent="-215900" lvl="1">
              <a:lnSpc>
                <a:spcPts val="2800"/>
              </a:lnSpc>
              <a:buFont typeface="Arial"/>
              <a:buChar char="•"/>
            </a:pPr>
            <a:r>
              <a:rPr lang="en-US" sz="2000">
                <a:solidFill>
                  <a:srgbClr val="FFFFFF"/>
                </a:solidFill>
                <a:latin typeface="TT Supermolot Neue Expanded"/>
                <a:ea typeface="TT Supermolot Neue Expanded"/>
                <a:cs typeface="TT Supermolot Neue Expanded"/>
                <a:sym typeface="TT Supermolot Neue Expanded"/>
              </a:rPr>
              <a:t>Interneto ir mobiliojo ryšio protokolai naudoja dvejetainį kodą duomenims perduoti.</a:t>
            </a:r>
          </a:p>
          <a:p>
            <a:pPr algn="just">
              <a:lnSpc>
                <a:spcPts val="2800"/>
              </a:lnSpc>
            </a:pPr>
            <a:r>
              <a:rPr lang="en-US" sz="2000">
                <a:solidFill>
                  <a:srgbClr val="FFFFFF"/>
                </a:solidFill>
                <a:latin typeface="TT Supermolot Neue Expanded"/>
                <a:ea typeface="TT Supermolot Neue Expanded"/>
                <a:cs typeface="TT Supermolot Neue Expanded"/>
                <a:sym typeface="TT Supermolot Neue Expanded"/>
              </a:rPr>
              <a:t>Elektronika:</a:t>
            </a:r>
          </a:p>
          <a:p>
            <a:pPr algn="just" marL="431801" indent="-215900" lvl="1">
              <a:lnSpc>
                <a:spcPts val="2800"/>
              </a:lnSpc>
              <a:buFont typeface="Arial"/>
              <a:buChar char="•"/>
            </a:pPr>
            <a:r>
              <a:rPr lang="en-US" sz="2000">
                <a:solidFill>
                  <a:srgbClr val="FFFFFF"/>
                </a:solidFill>
                <a:latin typeface="TT Supermolot Neue Expanded"/>
                <a:ea typeface="TT Supermolot Neue Expanded"/>
                <a:cs typeface="TT Supermolot Neue Expanded"/>
                <a:sym typeface="TT Supermolot Neue Expanded"/>
              </a:rPr>
              <a:t>Mikrovaldikliai, signalų apdorojimo įrenginiai, išmanieji įrenginiai taip pat naudoja dvejetainį signalų apdorojimą.</a:t>
            </a:r>
          </a:p>
          <a:p>
            <a:pPr algn="just" marL="0" indent="0" lvl="0">
              <a:lnSpc>
                <a:spcPts val="2800"/>
              </a:lnSpc>
              <a:spcBef>
                <a:spcPct val="0"/>
              </a:spcBef>
            </a:pPr>
          </a:p>
        </p:txBody>
      </p:sp>
      <p:sp>
        <p:nvSpPr>
          <p:cNvPr name="TextBox 10" id="10"/>
          <p:cNvSpPr txBox="true"/>
          <p:nvPr/>
        </p:nvSpPr>
        <p:spPr>
          <a:xfrm rot="0">
            <a:off x="15815182" y="820738"/>
            <a:ext cx="2159658" cy="3587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2800"/>
              </a:lnSpc>
              <a:spcBef>
                <a:spcPct val="0"/>
              </a:spcBef>
            </a:pPr>
            <a:r>
              <a:rPr lang="en-US" b="true" sz="2000">
                <a:solidFill>
                  <a:srgbClr val="FFFFFF"/>
                </a:solidFill>
                <a:latin typeface="TT Supermolot Neue Expanded Bold"/>
                <a:ea typeface="TT Supermolot Neue Expanded Bold"/>
                <a:cs typeface="TT Supermolot Neue Expanded Bold"/>
                <a:sym typeface="TT Supermolot Neue Expanded Bold"/>
              </a:rPr>
              <a:t>Į PRADŽIĄ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tru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18288000" y="0"/>
                </a:moveTo>
                <a:lnTo>
                  <a:pt x="0" y="0"/>
                </a:lnTo>
                <a:lnTo>
                  <a:pt x="0" y="10287000"/>
                </a:lnTo>
                <a:lnTo>
                  <a:pt x="18288000" y="10287000"/>
                </a:lnTo>
                <a:lnTo>
                  <a:pt x="18288000" y="0"/>
                </a:lnTo>
                <a:close/>
              </a:path>
            </a:pathLst>
          </a:custGeom>
          <a:blipFill>
            <a:blip r:embed="rId2"/>
            <a:stretch>
              <a:fillRect l="0" t="0" r="0" b="-18444"/>
            </a:stretch>
          </a:blipFill>
        </p:spPr>
      </p:sp>
      <p:sp>
        <p:nvSpPr>
          <p:cNvPr name="Freeform 3" id="3"/>
          <p:cNvSpPr/>
          <p:nvPr/>
        </p:nvSpPr>
        <p:spPr>
          <a:xfrm flipH="true" flipV="false" rot="0">
            <a:off x="9599304" y="1639594"/>
            <a:ext cx="6750960" cy="7365899"/>
          </a:xfrm>
          <a:custGeom>
            <a:avLst/>
            <a:gdLst/>
            <a:ahLst/>
            <a:cxnLst/>
            <a:rect r="r" b="b" t="t" l="l"/>
            <a:pathLst>
              <a:path h="7365899" w="6750960">
                <a:moveTo>
                  <a:pt x="6750961" y="0"/>
                </a:moveTo>
                <a:lnTo>
                  <a:pt x="0" y="0"/>
                </a:lnTo>
                <a:lnTo>
                  <a:pt x="0" y="7365900"/>
                </a:lnTo>
                <a:lnTo>
                  <a:pt x="6750961" y="7365900"/>
                </a:lnTo>
                <a:lnTo>
                  <a:pt x="6750961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-340989" y="1536593"/>
            <a:ext cx="1751134" cy="1124105"/>
          </a:xfrm>
          <a:custGeom>
            <a:avLst/>
            <a:gdLst/>
            <a:ahLst/>
            <a:cxnLst/>
            <a:rect r="r" b="b" t="t" l="l"/>
            <a:pathLst>
              <a:path h="1124105" w="1751134">
                <a:moveTo>
                  <a:pt x="0" y="0"/>
                </a:moveTo>
                <a:lnTo>
                  <a:pt x="1751135" y="0"/>
                </a:lnTo>
                <a:lnTo>
                  <a:pt x="1751135" y="1124105"/>
                </a:lnTo>
                <a:lnTo>
                  <a:pt x="0" y="1124105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16877854" y="7626302"/>
            <a:ext cx="1751134" cy="1124105"/>
          </a:xfrm>
          <a:custGeom>
            <a:avLst/>
            <a:gdLst/>
            <a:ahLst/>
            <a:cxnLst/>
            <a:rect r="r" b="b" t="t" l="l"/>
            <a:pathLst>
              <a:path h="1124105" w="1751134">
                <a:moveTo>
                  <a:pt x="0" y="0"/>
                </a:moveTo>
                <a:lnTo>
                  <a:pt x="1751135" y="0"/>
                </a:lnTo>
                <a:lnTo>
                  <a:pt x="1751135" y="1124105"/>
                </a:lnTo>
                <a:lnTo>
                  <a:pt x="0" y="1124105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-1698510" y="8977274"/>
            <a:ext cx="3397020" cy="562052"/>
          </a:xfrm>
          <a:custGeom>
            <a:avLst/>
            <a:gdLst/>
            <a:ahLst/>
            <a:cxnLst/>
            <a:rect r="r" b="b" t="t" l="l"/>
            <a:pathLst>
              <a:path h="562052" w="3397020">
                <a:moveTo>
                  <a:pt x="0" y="0"/>
                </a:moveTo>
                <a:lnTo>
                  <a:pt x="3397020" y="0"/>
                </a:lnTo>
                <a:lnTo>
                  <a:pt x="3397020" y="562052"/>
                </a:lnTo>
                <a:lnTo>
                  <a:pt x="0" y="562052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16543759" y="1639594"/>
            <a:ext cx="3397020" cy="562052"/>
          </a:xfrm>
          <a:custGeom>
            <a:avLst/>
            <a:gdLst/>
            <a:ahLst/>
            <a:cxnLst/>
            <a:rect r="r" b="b" t="t" l="l"/>
            <a:pathLst>
              <a:path h="562052" w="3397020">
                <a:moveTo>
                  <a:pt x="0" y="0"/>
                </a:moveTo>
                <a:lnTo>
                  <a:pt x="3397020" y="0"/>
                </a:lnTo>
                <a:lnTo>
                  <a:pt x="3397020" y="562053"/>
                </a:lnTo>
                <a:lnTo>
                  <a:pt x="0" y="562053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8" id="8"/>
          <p:cNvSpPr txBox="true"/>
          <p:nvPr/>
        </p:nvSpPr>
        <p:spPr>
          <a:xfrm rot="0">
            <a:off x="1584050" y="287195"/>
            <a:ext cx="9449652" cy="188371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7531"/>
              </a:lnSpc>
              <a:spcBef>
                <a:spcPct val="0"/>
              </a:spcBef>
            </a:pPr>
            <a:r>
              <a:rPr lang="en-US" b="true" sz="5379">
                <a:solidFill>
                  <a:srgbClr val="FFFFFF"/>
                </a:solidFill>
                <a:latin typeface="TT Supermolot Neue Expanded Bold"/>
                <a:ea typeface="TT Supermolot Neue Expanded Bold"/>
                <a:cs typeface="TT Supermolot Neue Expanded Bold"/>
                <a:sym typeface="TT Supermolot Neue Expanded Bold"/>
              </a:rPr>
              <a:t>DVEJETAINĖ SISTEMA APLINK MUS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1918704" y="3166561"/>
            <a:ext cx="9237052" cy="24733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 marL="431801" indent="-215900" lvl="1">
              <a:lnSpc>
                <a:spcPts val="2800"/>
              </a:lnSpc>
              <a:buFont typeface="Arial"/>
              <a:buChar char="•"/>
            </a:pPr>
            <a:r>
              <a:rPr lang="en-US" sz="2000">
                <a:solidFill>
                  <a:srgbClr val="FFFFFF"/>
                </a:solidFill>
                <a:latin typeface="TT Supermolot Neue Expanded"/>
                <a:ea typeface="TT Supermolot Neue Expanded"/>
                <a:cs typeface="TT Supermolot Neue Expanded"/>
                <a:sym typeface="TT Supermolot Neue Expanded"/>
              </a:rPr>
              <a:t>Nuotraukų</a:t>
            </a:r>
            <a:r>
              <a:rPr lang="en-US" sz="2000">
                <a:solidFill>
                  <a:srgbClr val="FFFFFF"/>
                </a:solidFill>
                <a:latin typeface="TT Supermolot Neue Expanded"/>
                <a:ea typeface="TT Supermolot Neue Expanded"/>
                <a:cs typeface="TT Supermolot Neue Expanded"/>
                <a:sym typeface="TT Supermolot Neue Expanded"/>
              </a:rPr>
              <a:t> saugojimas: Skaitmeninės nuotraukos susideda iš daugybės pikselių, kurių kiekvienas yra užkoduotas dvejetainiais skaičiais.</a:t>
            </a:r>
          </a:p>
          <a:p>
            <a:pPr algn="just" marL="431801" indent="-215900" lvl="1">
              <a:lnSpc>
                <a:spcPts val="2800"/>
              </a:lnSpc>
              <a:buFont typeface="Arial"/>
              <a:buChar char="•"/>
            </a:pPr>
            <a:r>
              <a:rPr lang="en-US" sz="2000">
                <a:solidFill>
                  <a:srgbClr val="FFFFFF"/>
                </a:solidFill>
                <a:latin typeface="TT Supermolot Neue Expanded"/>
                <a:ea typeface="TT Supermolot Neue Expanded"/>
                <a:cs typeface="TT Supermolot Neue Expanded"/>
                <a:sym typeface="TT Supermolot Neue Expanded"/>
              </a:rPr>
              <a:t>Ga</a:t>
            </a:r>
            <a:r>
              <a:rPr lang="en-US" sz="2000">
                <a:solidFill>
                  <a:srgbClr val="FFFFFF"/>
                </a:solidFill>
                <a:latin typeface="TT Supermolot Neue Expanded"/>
                <a:ea typeface="TT Supermolot Neue Expanded"/>
                <a:cs typeface="TT Supermolot Neue Expanded"/>
                <a:sym typeface="TT Supermolot Neue Expanded"/>
              </a:rPr>
              <a:t>rso failai: Muzika ir kiti garsai, saugomi skaitmeniniu formatu (MP3, WAV), yra dvejetainių skaičių rinkiniai.</a:t>
            </a:r>
          </a:p>
          <a:p>
            <a:pPr algn="just" marL="431801" indent="-215900" lvl="1">
              <a:lnSpc>
                <a:spcPts val="2800"/>
              </a:lnSpc>
              <a:buFont typeface="Arial"/>
              <a:buChar char="•"/>
            </a:pPr>
            <a:r>
              <a:rPr lang="en-US" sz="2000">
                <a:solidFill>
                  <a:srgbClr val="FFFFFF"/>
                </a:solidFill>
                <a:latin typeface="TT Supermolot Neue Expanded"/>
                <a:ea typeface="TT Supermolot Neue Expanded"/>
                <a:cs typeface="TT Supermolot Neue Expanded"/>
                <a:sym typeface="TT Supermolot Neue Expanded"/>
              </a:rPr>
              <a:t>Vaizdo įrašai: Skaitmeninis formatas, pvz., MP4 ar AVI, yra dvejetainis kodas.</a:t>
            </a:r>
          </a:p>
          <a:p>
            <a:pPr algn="just" marL="0" indent="0" lvl="0">
              <a:lnSpc>
                <a:spcPts val="2800"/>
              </a:lnSpc>
              <a:spcBef>
                <a:spcPct val="0"/>
              </a:spcBef>
            </a:pPr>
          </a:p>
        </p:txBody>
      </p:sp>
      <p:sp>
        <p:nvSpPr>
          <p:cNvPr name="TextBox 10" id="10"/>
          <p:cNvSpPr txBox="true"/>
          <p:nvPr/>
        </p:nvSpPr>
        <p:spPr>
          <a:xfrm rot="0">
            <a:off x="15815182" y="820738"/>
            <a:ext cx="2159658" cy="3587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2800"/>
              </a:lnSpc>
              <a:spcBef>
                <a:spcPct val="0"/>
              </a:spcBef>
            </a:pPr>
            <a:r>
              <a:rPr lang="en-US" b="true" sz="2000">
                <a:solidFill>
                  <a:srgbClr val="FFFFFF"/>
                </a:solidFill>
                <a:latin typeface="TT Supermolot Neue Expanded Bold"/>
                <a:ea typeface="TT Supermolot Neue Expanded Bold"/>
                <a:cs typeface="TT Supermolot Neue Expanded Bold"/>
                <a:sym typeface="TT Supermolot Neue Expanded Bold"/>
              </a:rPr>
              <a:t>Į PRADŽIĄ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tru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18288000" y="0"/>
                </a:moveTo>
                <a:lnTo>
                  <a:pt x="0" y="0"/>
                </a:lnTo>
                <a:lnTo>
                  <a:pt x="0" y="10287000"/>
                </a:lnTo>
                <a:lnTo>
                  <a:pt x="18288000" y="10287000"/>
                </a:lnTo>
                <a:lnTo>
                  <a:pt x="18288000" y="0"/>
                </a:lnTo>
                <a:close/>
              </a:path>
            </a:pathLst>
          </a:custGeom>
          <a:blipFill>
            <a:blip r:embed="rId2"/>
            <a:stretch>
              <a:fillRect l="0" t="0" r="0" b="-18444"/>
            </a:stretch>
          </a:blipFill>
        </p:spPr>
      </p:sp>
      <p:sp>
        <p:nvSpPr>
          <p:cNvPr name="Freeform 3" id="3"/>
          <p:cNvSpPr/>
          <p:nvPr/>
        </p:nvSpPr>
        <p:spPr>
          <a:xfrm flipH="true" flipV="false" rot="0">
            <a:off x="9599304" y="1639594"/>
            <a:ext cx="6750960" cy="7365899"/>
          </a:xfrm>
          <a:custGeom>
            <a:avLst/>
            <a:gdLst/>
            <a:ahLst/>
            <a:cxnLst/>
            <a:rect r="r" b="b" t="t" l="l"/>
            <a:pathLst>
              <a:path h="7365899" w="6750960">
                <a:moveTo>
                  <a:pt x="6750961" y="0"/>
                </a:moveTo>
                <a:lnTo>
                  <a:pt x="0" y="0"/>
                </a:lnTo>
                <a:lnTo>
                  <a:pt x="0" y="7365900"/>
                </a:lnTo>
                <a:lnTo>
                  <a:pt x="6750961" y="7365900"/>
                </a:lnTo>
                <a:lnTo>
                  <a:pt x="6750961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-340989" y="1536593"/>
            <a:ext cx="1751134" cy="1124105"/>
          </a:xfrm>
          <a:custGeom>
            <a:avLst/>
            <a:gdLst/>
            <a:ahLst/>
            <a:cxnLst/>
            <a:rect r="r" b="b" t="t" l="l"/>
            <a:pathLst>
              <a:path h="1124105" w="1751134">
                <a:moveTo>
                  <a:pt x="0" y="0"/>
                </a:moveTo>
                <a:lnTo>
                  <a:pt x="1751135" y="0"/>
                </a:lnTo>
                <a:lnTo>
                  <a:pt x="1751135" y="1124105"/>
                </a:lnTo>
                <a:lnTo>
                  <a:pt x="0" y="1124105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16877854" y="7626302"/>
            <a:ext cx="1751134" cy="1124105"/>
          </a:xfrm>
          <a:custGeom>
            <a:avLst/>
            <a:gdLst/>
            <a:ahLst/>
            <a:cxnLst/>
            <a:rect r="r" b="b" t="t" l="l"/>
            <a:pathLst>
              <a:path h="1124105" w="1751134">
                <a:moveTo>
                  <a:pt x="0" y="0"/>
                </a:moveTo>
                <a:lnTo>
                  <a:pt x="1751135" y="0"/>
                </a:lnTo>
                <a:lnTo>
                  <a:pt x="1751135" y="1124105"/>
                </a:lnTo>
                <a:lnTo>
                  <a:pt x="0" y="1124105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-1698510" y="8977274"/>
            <a:ext cx="3397020" cy="562052"/>
          </a:xfrm>
          <a:custGeom>
            <a:avLst/>
            <a:gdLst/>
            <a:ahLst/>
            <a:cxnLst/>
            <a:rect r="r" b="b" t="t" l="l"/>
            <a:pathLst>
              <a:path h="562052" w="3397020">
                <a:moveTo>
                  <a:pt x="0" y="0"/>
                </a:moveTo>
                <a:lnTo>
                  <a:pt x="3397020" y="0"/>
                </a:lnTo>
                <a:lnTo>
                  <a:pt x="3397020" y="562052"/>
                </a:lnTo>
                <a:lnTo>
                  <a:pt x="0" y="562052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16543759" y="1639594"/>
            <a:ext cx="3397020" cy="562052"/>
          </a:xfrm>
          <a:custGeom>
            <a:avLst/>
            <a:gdLst/>
            <a:ahLst/>
            <a:cxnLst/>
            <a:rect r="r" b="b" t="t" l="l"/>
            <a:pathLst>
              <a:path h="562052" w="3397020">
                <a:moveTo>
                  <a:pt x="0" y="0"/>
                </a:moveTo>
                <a:lnTo>
                  <a:pt x="3397020" y="0"/>
                </a:lnTo>
                <a:lnTo>
                  <a:pt x="3397020" y="562053"/>
                </a:lnTo>
                <a:lnTo>
                  <a:pt x="0" y="562053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8" id="8"/>
          <p:cNvSpPr txBox="true"/>
          <p:nvPr/>
        </p:nvSpPr>
        <p:spPr>
          <a:xfrm rot="0">
            <a:off x="1584050" y="287195"/>
            <a:ext cx="9449652" cy="188371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7531"/>
              </a:lnSpc>
              <a:spcBef>
                <a:spcPct val="0"/>
              </a:spcBef>
            </a:pPr>
            <a:r>
              <a:rPr lang="en-US" b="true" sz="5379">
                <a:solidFill>
                  <a:srgbClr val="FFFFFF"/>
                </a:solidFill>
                <a:latin typeface="TT Supermolot Neue Expanded Bold"/>
                <a:ea typeface="TT Supermolot Neue Expanded Bold"/>
                <a:cs typeface="TT Supermolot Neue Expanded Bold"/>
                <a:sym typeface="TT Supermolot Neue Expanded Bold"/>
              </a:rPr>
              <a:t>ŠEŠIOLIKTAINĖ SKAIČIAVIMO SISTEMA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362252" y="2769794"/>
            <a:ext cx="9237052" cy="63500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2800"/>
              </a:lnSpc>
            </a:pPr>
            <a:r>
              <a:rPr lang="en-US" sz="2000">
                <a:solidFill>
                  <a:srgbClr val="FFFFFF"/>
                </a:solidFill>
                <a:latin typeface="TT Supermolot Neue Expanded"/>
                <a:ea typeface="TT Supermolot Neue Expanded"/>
                <a:cs typeface="TT Supermolot Neue Expanded"/>
                <a:sym typeface="TT Supermolot Neue Expanded"/>
              </a:rPr>
              <a:t>Programavimas:</a:t>
            </a:r>
          </a:p>
          <a:p>
            <a:pPr algn="just" marL="431801" indent="-215900" lvl="1">
              <a:lnSpc>
                <a:spcPts val="2800"/>
              </a:lnSpc>
              <a:buFont typeface="Arial"/>
              <a:buChar char="•"/>
            </a:pPr>
            <a:r>
              <a:rPr lang="en-US" sz="2000">
                <a:solidFill>
                  <a:srgbClr val="FFFFFF"/>
                </a:solidFill>
                <a:latin typeface="TT Supermolot Neue Expanded"/>
                <a:ea typeface="TT Supermolot Neue Expanded"/>
                <a:cs typeface="TT Supermolot Neue Expanded"/>
                <a:sym typeface="TT Supermolot Neue Expanded"/>
              </a:rPr>
              <a:t>Šešioliktainė sistema leidžia glaustai užrašyti didelius dvejetainius skaičius. Pvz., 32 bitų dvejetainis skaičius užrašomas kaip 8 simbolių šešioliktainis kodas.</a:t>
            </a:r>
          </a:p>
          <a:p>
            <a:pPr algn="just" marL="431801" indent="-215900" lvl="1">
              <a:lnSpc>
                <a:spcPts val="2800"/>
              </a:lnSpc>
              <a:buFont typeface="Arial"/>
              <a:buChar char="•"/>
            </a:pPr>
            <a:r>
              <a:rPr lang="en-US" sz="2000">
                <a:solidFill>
                  <a:srgbClr val="FFFFFF"/>
                </a:solidFill>
                <a:latin typeface="TT Supermolot Neue Expanded"/>
                <a:ea typeface="TT Supermolot Neue Expanded"/>
                <a:cs typeface="TT Supermolot Neue Expanded"/>
                <a:sym typeface="TT Supermolot Neue Expanded"/>
              </a:rPr>
              <a:t>Naudojama koduojant spalvas (HTML ir CSS), pavyzdžiui, spalvos kodas #FF5733 – tai raudonos, žalios ir mėlynos (RGB) reikšmės šešioliktainiu formatu.</a:t>
            </a:r>
          </a:p>
          <a:p>
            <a:pPr algn="just">
              <a:lnSpc>
                <a:spcPts val="2800"/>
              </a:lnSpc>
            </a:pPr>
            <a:r>
              <a:rPr lang="en-US" sz="2000">
                <a:solidFill>
                  <a:srgbClr val="FFFFFF"/>
                </a:solidFill>
                <a:latin typeface="TT Supermolot Neue Expanded"/>
                <a:ea typeface="TT Supermolot Neue Expanded"/>
                <a:cs typeface="TT Supermolot Neue Expanded"/>
                <a:sym typeface="TT Supermolot Neue Expanded"/>
              </a:rPr>
              <a:t>Kompiuterių atmintis:</a:t>
            </a:r>
          </a:p>
          <a:p>
            <a:pPr algn="just" marL="431801" indent="-215900" lvl="1">
              <a:lnSpc>
                <a:spcPts val="2800"/>
              </a:lnSpc>
              <a:buFont typeface="Arial"/>
              <a:buChar char="•"/>
            </a:pPr>
            <a:r>
              <a:rPr lang="en-US" sz="2000">
                <a:solidFill>
                  <a:srgbClr val="FFFFFF"/>
                </a:solidFill>
                <a:latin typeface="TT Supermolot Neue Expanded"/>
                <a:ea typeface="TT Supermolot Neue Expanded"/>
                <a:cs typeface="TT Supermolot Neue Expanded"/>
                <a:sym typeface="TT Supermolot Neue Expanded"/>
              </a:rPr>
              <a:t>Kompiuterio adresai (RAM, procesorius) yra užrašomi šešioliktainiu formatu, nes tai supaprastina darbą su ilgais dvejetainiais kodais.</a:t>
            </a:r>
          </a:p>
          <a:p>
            <a:pPr algn="just">
              <a:lnSpc>
                <a:spcPts val="2800"/>
              </a:lnSpc>
            </a:pPr>
            <a:r>
              <a:rPr lang="en-US" sz="2000">
                <a:solidFill>
                  <a:srgbClr val="FFFFFF"/>
                </a:solidFill>
                <a:latin typeface="TT Supermolot Neue Expanded"/>
                <a:ea typeface="TT Supermolot Neue Expanded"/>
                <a:cs typeface="TT Supermolot Neue Expanded"/>
                <a:sym typeface="TT Supermolot Neue Expanded"/>
              </a:rPr>
              <a:t>Skaitmeninių prietaisų diagnostika:</a:t>
            </a:r>
          </a:p>
          <a:p>
            <a:pPr algn="just" marL="431801" indent="-215900" lvl="1">
              <a:lnSpc>
                <a:spcPts val="2800"/>
              </a:lnSpc>
              <a:buFont typeface="Arial"/>
              <a:buChar char="•"/>
            </a:pPr>
            <a:r>
              <a:rPr lang="en-US" sz="2000">
                <a:solidFill>
                  <a:srgbClr val="FFFFFF"/>
                </a:solidFill>
                <a:latin typeface="TT Supermolot Neue Expanded"/>
                <a:ea typeface="TT Supermolot Neue Expanded"/>
                <a:cs typeface="TT Supermolot Neue Expanded"/>
                <a:sym typeface="TT Supermolot Neue Expanded"/>
              </a:rPr>
              <a:t>Šešioliktainiai kodai naudojami gedimų diagnostikai – klaidų kodai arba įrenginių būsenos dažnai pateikiami šešioliktainėje sistemoje.</a:t>
            </a:r>
          </a:p>
          <a:p>
            <a:pPr algn="just">
              <a:lnSpc>
                <a:spcPts val="2800"/>
              </a:lnSpc>
            </a:pPr>
            <a:r>
              <a:rPr lang="en-US" sz="2000">
                <a:solidFill>
                  <a:srgbClr val="FFFFFF"/>
                </a:solidFill>
                <a:latin typeface="TT Supermolot Neue Expanded"/>
                <a:ea typeface="TT Supermolot Neue Expanded"/>
                <a:cs typeface="TT Supermolot Neue Expanded"/>
                <a:sym typeface="TT Supermolot Neue Expanded"/>
              </a:rPr>
              <a:t>Kriptografija:</a:t>
            </a:r>
          </a:p>
          <a:p>
            <a:pPr algn="just" marL="431801" indent="-215900" lvl="1">
              <a:lnSpc>
                <a:spcPts val="2800"/>
              </a:lnSpc>
              <a:buFont typeface="Arial"/>
              <a:buChar char="•"/>
            </a:pPr>
            <a:r>
              <a:rPr lang="en-US" sz="2000">
                <a:solidFill>
                  <a:srgbClr val="FFFFFF"/>
                </a:solidFill>
                <a:latin typeface="TT Supermolot Neue Expanded"/>
                <a:ea typeface="TT Supermolot Neue Expanded"/>
                <a:cs typeface="TT Supermolot Neue Expanded"/>
                <a:sym typeface="TT Supermolot Neue Expanded"/>
              </a:rPr>
              <a:t>Šešioliktainis formatas yra standartinis būdas užrašyti duomenų maišos reikšmes (pvz., SHA-256), kurios naudojamos šifravimui ir duomenų apsaugai.</a:t>
            </a:r>
          </a:p>
          <a:p>
            <a:pPr algn="just" marL="0" indent="0" lvl="0">
              <a:lnSpc>
                <a:spcPts val="2800"/>
              </a:lnSpc>
              <a:spcBef>
                <a:spcPct val="0"/>
              </a:spcBef>
            </a:pPr>
          </a:p>
        </p:txBody>
      </p:sp>
      <p:sp>
        <p:nvSpPr>
          <p:cNvPr name="TextBox 10" id="10"/>
          <p:cNvSpPr txBox="true"/>
          <p:nvPr/>
        </p:nvSpPr>
        <p:spPr>
          <a:xfrm rot="0">
            <a:off x="15815182" y="820738"/>
            <a:ext cx="2159658" cy="3587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2800"/>
              </a:lnSpc>
              <a:spcBef>
                <a:spcPct val="0"/>
              </a:spcBef>
            </a:pPr>
            <a:r>
              <a:rPr lang="en-US" b="true" sz="2000">
                <a:solidFill>
                  <a:srgbClr val="FFFFFF"/>
                </a:solidFill>
                <a:latin typeface="TT Supermolot Neue Expanded Bold"/>
                <a:ea typeface="TT Supermolot Neue Expanded Bold"/>
                <a:cs typeface="TT Supermolot Neue Expanded Bold"/>
                <a:sym typeface="TT Supermolot Neue Expanded Bold"/>
              </a:rPr>
              <a:t>Į PRADŽIĄ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tru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18288000" y="0"/>
                </a:moveTo>
                <a:lnTo>
                  <a:pt x="0" y="0"/>
                </a:lnTo>
                <a:lnTo>
                  <a:pt x="0" y="10287000"/>
                </a:lnTo>
                <a:lnTo>
                  <a:pt x="18288000" y="10287000"/>
                </a:lnTo>
                <a:lnTo>
                  <a:pt x="18288000" y="0"/>
                </a:lnTo>
                <a:close/>
              </a:path>
            </a:pathLst>
          </a:custGeom>
          <a:blipFill>
            <a:blip r:embed="rId2"/>
            <a:stretch>
              <a:fillRect l="0" t="0" r="0" b="-18444"/>
            </a:stretch>
          </a:blipFill>
        </p:spPr>
      </p:sp>
      <p:sp>
        <p:nvSpPr>
          <p:cNvPr name="Freeform 3" id="3"/>
          <p:cNvSpPr/>
          <p:nvPr/>
        </p:nvSpPr>
        <p:spPr>
          <a:xfrm flipH="true" flipV="false" rot="0">
            <a:off x="9599304" y="1639594"/>
            <a:ext cx="6750960" cy="7365899"/>
          </a:xfrm>
          <a:custGeom>
            <a:avLst/>
            <a:gdLst/>
            <a:ahLst/>
            <a:cxnLst/>
            <a:rect r="r" b="b" t="t" l="l"/>
            <a:pathLst>
              <a:path h="7365899" w="6750960">
                <a:moveTo>
                  <a:pt x="6750961" y="0"/>
                </a:moveTo>
                <a:lnTo>
                  <a:pt x="0" y="0"/>
                </a:lnTo>
                <a:lnTo>
                  <a:pt x="0" y="7365900"/>
                </a:lnTo>
                <a:lnTo>
                  <a:pt x="6750961" y="7365900"/>
                </a:lnTo>
                <a:lnTo>
                  <a:pt x="6750961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-340989" y="1536593"/>
            <a:ext cx="1751134" cy="1124105"/>
          </a:xfrm>
          <a:custGeom>
            <a:avLst/>
            <a:gdLst/>
            <a:ahLst/>
            <a:cxnLst/>
            <a:rect r="r" b="b" t="t" l="l"/>
            <a:pathLst>
              <a:path h="1124105" w="1751134">
                <a:moveTo>
                  <a:pt x="0" y="0"/>
                </a:moveTo>
                <a:lnTo>
                  <a:pt x="1751135" y="0"/>
                </a:lnTo>
                <a:lnTo>
                  <a:pt x="1751135" y="1124105"/>
                </a:lnTo>
                <a:lnTo>
                  <a:pt x="0" y="1124105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16877854" y="7626302"/>
            <a:ext cx="1751134" cy="1124105"/>
          </a:xfrm>
          <a:custGeom>
            <a:avLst/>
            <a:gdLst/>
            <a:ahLst/>
            <a:cxnLst/>
            <a:rect r="r" b="b" t="t" l="l"/>
            <a:pathLst>
              <a:path h="1124105" w="1751134">
                <a:moveTo>
                  <a:pt x="0" y="0"/>
                </a:moveTo>
                <a:lnTo>
                  <a:pt x="1751135" y="0"/>
                </a:lnTo>
                <a:lnTo>
                  <a:pt x="1751135" y="1124105"/>
                </a:lnTo>
                <a:lnTo>
                  <a:pt x="0" y="1124105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-1698510" y="8977274"/>
            <a:ext cx="3397020" cy="562052"/>
          </a:xfrm>
          <a:custGeom>
            <a:avLst/>
            <a:gdLst/>
            <a:ahLst/>
            <a:cxnLst/>
            <a:rect r="r" b="b" t="t" l="l"/>
            <a:pathLst>
              <a:path h="562052" w="3397020">
                <a:moveTo>
                  <a:pt x="0" y="0"/>
                </a:moveTo>
                <a:lnTo>
                  <a:pt x="3397020" y="0"/>
                </a:lnTo>
                <a:lnTo>
                  <a:pt x="3397020" y="562052"/>
                </a:lnTo>
                <a:lnTo>
                  <a:pt x="0" y="562052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16543759" y="1639594"/>
            <a:ext cx="3397020" cy="562052"/>
          </a:xfrm>
          <a:custGeom>
            <a:avLst/>
            <a:gdLst/>
            <a:ahLst/>
            <a:cxnLst/>
            <a:rect r="r" b="b" t="t" l="l"/>
            <a:pathLst>
              <a:path h="562052" w="3397020">
                <a:moveTo>
                  <a:pt x="0" y="0"/>
                </a:moveTo>
                <a:lnTo>
                  <a:pt x="3397020" y="0"/>
                </a:lnTo>
                <a:lnTo>
                  <a:pt x="3397020" y="562053"/>
                </a:lnTo>
                <a:lnTo>
                  <a:pt x="0" y="562053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8" id="8"/>
          <p:cNvSpPr txBox="true"/>
          <p:nvPr/>
        </p:nvSpPr>
        <p:spPr>
          <a:xfrm rot="0">
            <a:off x="1584050" y="287195"/>
            <a:ext cx="9449652" cy="188371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7531"/>
              </a:lnSpc>
              <a:spcBef>
                <a:spcPct val="0"/>
              </a:spcBef>
            </a:pPr>
            <a:r>
              <a:rPr lang="en-US" b="true" sz="5379">
                <a:solidFill>
                  <a:srgbClr val="FFFFFF"/>
                </a:solidFill>
                <a:latin typeface="TT Supermolot Neue Expanded Bold"/>
                <a:ea typeface="TT Supermolot Neue Expanded Bold"/>
                <a:cs typeface="TT Supermolot Neue Expanded Bold"/>
                <a:sym typeface="TT Supermolot Neue Expanded Bold"/>
              </a:rPr>
              <a:t>ŠEŠIOLIKTAINĖ SISTEMA APLINK MUS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1918704" y="3166561"/>
            <a:ext cx="9237052" cy="28257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 marL="431801" indent="-215900" lvl="1">
              <a:lnSpc>
                <a:spcPts val="2800"/>
              </a:lnSpc>
              <a:buFont typeface="Arial"/>
              <a:buChar char="•"/>
            </a:pPr>
            <a:r>
              <a:rPr lang="en-US" sz="2000">
                <a:solidFill>
                  <a:srgbClr val="FFFFFF"/>
                </a:solidFill>
                <a:latin typeface="TT Supermolot Neue Expanded"/>
                <a:ea typeface="TT Supermolot Neue Expanded"/>
                <a:cs typeface="TT Supermolot Neue Expanded"/>
                <a:sym typeface="TT Supermolot Neue Expanded"/>
              </a:rPr>
              <a:t>Spalvų kodavimas: Tinklalapiuose naudojami šešioliktainiai kodai nurodo konkrečią spalvą. Pvz., #000000 reiškia juodą spalvą, o #FFFFFF – baltą.</a:t>
            </a:r>
          </a:p>
          <a:p>
            <a:pPr algn="just" marL="431801" indent="-215900" lvl="1">
              <a:lnSpc>
                <a:spcPts val="2800"/>
              </a:lnSpc>
              <a:buFont typeface="Arial"/>
              <a:buChar char="•"/>
            </a:pPr>
            <a:r>
              <a:rPr lang="en-US" sz="2000">
                <a:solidFill>
                  <a:srgbClr val="FFFFFF"/>
                </a:solidFill>
                <a:latin typeface="TT Supermolot Neue Expanded"/>
                <a:ea typeface="TT Supermolot Neue Expanded"/>
                <a:cs typeface="TT Supermolot Neue Expanded"/>
                <a:sym typeface="TT Supermolot Neue Expanded"/>
              </a:rPr>
              <a:t>IP adresai ir tinklai: IPv6 adresai dažnai pateikiami šešioliktainiu formatu, nes tai efektyvesnis užrašymo būdas.</a:t>
            </a:r>
          </a:p>
          <a:p>
            <a:pPr algn="just" marL="431801" indent="-215900" lvl="1">
              <a:lnSpc>
                <a:spcPts val="2800"/>
              </a:lnSpc>
              <a:buFont typeface="Arial"/>
              <a:buChar char="•"/>
            </a:pPr>
            <a:r>
              <a:rPr lang="en-US" sz="2000">
                <a:solidFill>
                  <a:srgbClr val="FFFFFF"/>
                </a:solidFill>
                <a:latin typeface="TT Supermolot Neue Expanded"/>
                <a:ea typeface="TT Supermolot Neue Expanded"/>
                <a:cs typeface="TT Supermolot Neue Expanded"/>
                <a:sym typeface="TT Supermolot Neue Expanded"/>
              </a:rPr>
              <a:t>Spartesnė diagnostika ir programavimas: Darbas su procesorių atmintimi, programinės įrangos derinimas.</a:t>
            </a:r>
          </a:p>
          <a:p>
            <a:pPr algn="just" marL="0" indent="0" lvl="0">
              <a:lnSpc>
                <a:spcPts val="2800"/>
              </a:lnSpc>
              <a:spcBef>
                <a:spcPct val="0"/>
              </a:spcBef>
            </a:pPr>
          </a:p>
        </p:txBody>
      </p:sp>
      <p:sp>
        <p:nvSpPr>
          <p:cNvPr name="TextBox 10" id="10"/>
          <p:cNvSpPr txBox="true"/>
          <p:nvPr/>
        </p:nvSpPr>
        <p:spPr>
          <a:xfrm rot="0">
            <a:off x="15815182" y="820738"/>
            <a:ext cx="2159658" cy="3587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2800"/>
              </a:lnSpc>
              <a:spcBef>
                <a:spcPct val="0"/>
              </a:spcBef>
            </a:pPr>
            <a:r>
              <a:rPr lang="en-US" b="true" sz="2000">
                <a:solidFill>
                  <a:srgbClr val="FFFFFF"/>
                </a:solidFill>
                <a:latin typeface="TT Supermolot Neue Expanded Bold"/>
                <a:ea typeface="TT Supermolot Neue Expanded Bold"/>
                <a:cs typeface="TT Supermolot Neue Expanded Bold"/>
                <a:sym typeface="TT Supermolot Neue Expanded Bold"/>
              </a:rPr>
              <a:t>Į PRADŽIĄ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9222" r="0" b="-9222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1976206" y="2166985"/>
            <a:ext cx="14074606" cy="8731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7000"/>
              </a:lnSpc>
              <a:spcBef>
                <a:spcPct val="0"/>
              </a:spcBef>
            </a:pPr>
            <a:r>
              <a:rPr lang="en-US" b="true" sz="5000">
                <a:solidFill>
                  <a:srgbClr val="FFFFFF"/>
                </a:solidFill>
                <a:latin typeface="TT Supermolot Neue Expanded Bold"/>
                <a:ea typeface="TT Supermolot Neue Expanded Bold"/>
                <a:cs typeface="TT Supermolot Neue Expanded Bold"/>
                <a:sym typeface="TT Supermolot Neue Expanded Bold"/>
              </a:rPr>
              <a:t>SKAIČIAVIMO SISTEMOS</a:t>
            </a:r>
          </a:p>
        </p:txBody>
      </p:sp>
      <p:sp>
        <p:nvSpPr>
          <p:cNvPr name="Freeform 4" id="4"/>
          <p:cNvSpPr/>
          <p:nvPr/>
        </p:nvSpPr>
        <p:spPr>
          <a:xfrm flipH="true" flipV="false" rot="0">
            <a:off x="9624876" y="4785168"/>
            <a:ext cx="9820739" cy="4186920"/>
          </a:xfrm>
          <a:custGeom>
            <a:avLst/>
            <a:gdLst/>
            <a:ahLst/>
            <a:cxnLst/>
            <a:rect r="r" b="b" t="t" l="l"/>
            <a:pathLst>
              <a:path h="4186920" w="9820739">
                <a:moveTo>
                  <a:pt x="9820739" y="0"/>
                </a:moveTo>
                <a:lnTo>
                  <a:pt x="0" y="0"/>
                </a:lnTo>
                <a:lnTo>
                  <a:pt x="0" y="4186920"/>
                </a:lnTo>
                <a:lnTo>
                  <a:pt x="9820739" y="4186920"/>
                </a:lnTo>
                <a:lnTo>
                  <a:pt x="9820739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-1243613" y="4790354"/>
            <a:ext cx="9820739" cy="4186920"/>
          </a:xfrm>
          <a:custGeom>
            <a:avLst/>
            <a:gdLst/>
            <a:ahLst/>
            <a:cxnLst/>
            <a:rect r="r" b="b" t="t" l="l"/>
            <a:pathLst>
              <a:path h="4186920" w="9820739">
                <a:moveTo>
                  <a:pt x="0" y="0"/>
                </a:moveTo>
                <a:lnTo>
                  <a:pt x="9820739" y="0"/>
                </a:lnTo>
                <a:lnTo>
                  <a:pt x="9820739" y="4186920"/>
                </a:lnTo>
                <a:lnTo>
                  <a:pt x="0" y="418692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2222167" y="5255805"/>
            <a:ext cx="5993360" cy="215462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 marL="377193" indent="-188596" lvl="1">
              <a:lnSpc>
                <a:spcPts val="2445"/>
              </a:lnSpc>
              <a:buFont typeface="Arial"/>
              <a:buChar char="•"/>
            </a:pPr>
            <a:r>
              <a:rPr lang="en-US" sz="1747">
                <a:solidFill>
                  <a:srgbClr val="FFFFFF"/>
                </a:solidFill>
                <a:latin typeface="TT Supermolot Neue Expanded"/>
                <a:ea typeface="TT Supermolot Neue Expanded"/>
                <a:cs typeface="TT Supermolot Neue Expanded"/>
                <a:sym typeface="TT Supermolot Neue Expanded"/>
              </a:rPr>
              <a:t>Dvejetainė sistema naudoja tik du skaitmenis: 0 ir 1.</a:t>
            </a:r>
          </a:p>
          <a:p>
            <a:pPr algn="just" marL="377193" indent="-188596" lvl="1">
              <a:lnSpc>
                <a:spcPts val="2445"/>
              </a:lnSpc>
              <a:buFont typeface="Arial"/>
              <a:buChar char="•"/>
            </a:pPr>
            <a:r>
              <a:rPr lang="en-US" sz="1747">
                <a:solidFill>
                  <a:srgbClr val="FFFFFF"/>
                </a:solidFill>
                <a:latin typeface="TT Supermolot Neue Expanded"/>
                <a:ea typeface="TT Supermolot Neue Expanded"/>
                <a:cs typeface="TT Supermolot Neue Expanded"/>
                <a:sym typeface="TT Supermolot Neue Expanded"/>
              </a:rPr>
              <a:t>Ši sistema yra pagrindas kompiuterių veikimui, nes procesoriai ir atmintis dirba su dvejetainiais duomenimis (jungikliai „įjungta“ – 1, „išjungta“ – 0).</a:t>
            </a:r>
          </a:p>
          <a:p>
            <a:pPr algn="just" marL="377193" indent="-188596" lvl="1">
              <a:lnSpc>
                <a:spcPts val="2445"/>
              </a:lnSpc>
              <a:buFont typeface="Arial"/>
              <a:buChar char="•"/>
            </a:pPr>
            <a:r>
              <a:rPr lang="en-US" sz="1747">
                <a:solidFill>
                  <a:srgbClr val="FFFFFF"/>
                </a:solidFill>
                <a:latin typeface="TT Supermolot Neue Expanded"/>
                <a:ea typeface="TT Supermolot Neue Expanded"/>
                <a:cs typeface="TT Supermolot Neue Expanded"/>
                <a:sym typeface="TT Supermolot Neue Expanded"/>
              </a:rPr>
              <a:t>Naudojama visur, kur reikia skaičiavimo prietaisų: programavime, kompiuterių moksle, elektronikoje.</a:t>
            </a:r>
          </a:p>
          <a:p>
            <a:pPr algn="just" marL="0" indent="0" lvl="0">
              <a:lnSpc>
                <a:spcPts val="2585"/>
              </a:lnSpc>
              <a:spcBef>
                <a:spcPct val="0"/>
              </a:spcBef>
            </a:pPr>
          </a:p>
        </p:txBody>
      </p:sp>
      <p:sp>
        <p:nvSpPr>
          <p:cNvPr name="TextBox 7" id="7"/>
          <p:cNvSpPr txBox="true"/>
          <p:nvPr/>
        </p:nvSpPr>
        <p:spPr>
          <a:xfrm rot="0">
            <a:off x="9624876" y="5255805"/>
            <a:ext cx="6345680" cy="251650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 marL="388622" indent="-194311" lvl="1">
              <a:lnSpc>
                <a:spcPts val="2520"/>
              </a:lnSpc>
              <a:buFont typeface="Arial"/>
              <a:buChar char="•"/>
            </a:pPr>
            <a:r>
              <a:rPr lang="en-US" sz="1800">
                <a:solidFill>
                  <a:srgbClr val="FFFFFF"/>
                </a:solidFill>
                <a:latin typeface="TT Supermolot Neue Expanded"/>
                <a:ea typeface="TT Supermolot Neue Expanded"/>
                <a:cs typeface="TT Supermolot Neue Expanded"/>
                <a:sym typeface="TT Supermolot Neue Expanded"/>
              </a:rPr>
              <a:t>Šešioliktainė sistema naudoja 16 simbolių: 0–9 ir A–F (kur A = 10, B = 11, ..., F = 15).</a:t>
            </a:r>
          </a:p>
          <a:p>
            <a:pPr algn="just" marL="388622" indent="-194311" lvl="1">
              <a:lnSpc>
                <a:spcPts val="2520"/>
              </a:lnSpc>
              <a:buFont typeface="Arial"/>
              <a:buChar char="•"/>
            </a:pPr>
            <a:r>
              <a:rPr lang="en-US" sz="1800">
                <a:solidFill>
                  <a:srgbClr val="FFFFFF"/>
                </a:solidFill>
                <a:latin typeface="TT Supermolot Neue Expanded"/>
                <a:ea typeface="TT Supermolot Neue Expanded"/>
                <a:cs typeface="TT Supermolot Neue Expanded"/>
                <a:sym typeface="TT Supermolot Neue Expanded"/>
              </a:rPr>
              <a:t>Plačiai naudojama programavime ir kompiuteriuose, nes vienas šešioliktainis skaitmuo atitinka 4 dvejetainius bitus.</a:t>
            </a:r>
          </a:p>
          <a:p>
            <a:pPr algn="just" marL="388622" indent="-194311" lvl="1">
              <a:lnSpc>
                <a:spcPts val="2520"/>
              </a:lnSpc>
              <a:buFont typeface="Arial"/>
              <a:buChar char="•"/>
            </a:pPr>
            <a:r>
              <a:rPr lang="en-US" sz="1800">
                <a:solidFill>
                  <a:srgbClr val="FFFFFF"/>
                </a:solidFill>
                <a:latin typeface="TT Supermolot Neue Expanded"/>
                <a:ea typeface="TT Supermolot Neue Expanded"/>
                <a:cs typeface="TT Supermolot Neue Expanded"/>
                <a:sym typeface="TT Supermolot Neue Expanded"/>
              </a:rPr>
              <a:t>Naudojama adresams, spalvoms (pvz., HTML spalvos #FFFFFF – balta) ir atminties organizavimui.</a:t>
            </a:r>
          </a:p>
          <a:p>
            <a:pPr algn="just" marL="0" indent="0" lvl="0">
              <a:lnSpc>
                <a:spcPts val="2520"/>
              </a:lnSpc>
              <a:spcBef>
                <a:spcPct val="0"/>
              </a:spcBef>
            </a:pPr>
          </a:p>
        </p:txBody>
      </p:sp>
      <p:sp>
        <p:nvSpPr>
          <p:cNvPr name="Freeform 8" id="8"/>
          <p:cNvSpPr/>
          <p:nvPr/>
        </p:nvSpPr>
        <p:spPr>
          <a:xfrm flipH="false" flipV="false" rot="0">
            <a:off x="-340989" y="1536593"/>
            <a:ext cx="1751134" cy="1124105"/>
          </a:xfrm>
          <a:custGeom>
            <a:avLst/>
            <a:gdLst/>
            <a:ahLst/>
            <a:cxnLst/>
            <a:rect r="r" b="b" t="t" l="l"/>
            <a:pathLst>
              <a:path h="1124105" w="1751134">
                <a:moveTo>
                  <a:pt x="0" y="0"/>
                </a:moveTo>
                <a:lnTo>
                  <a:pt x="1751135" y="0"/>
                </a:lnTo>
                <a:lnTo>
                  <a:pt x="1751135" y="1124105"/>
                </a:lnTo>
                <a:lnTo>
                  <a:pt x="0" y="1124105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16877854" y="7626302"/>
            <a:ext cx="1751134" cy="1124105"/>
          </a:xfrm>
          <a:custGeom>
            <a:avLst/>
            <a:gdLst/>
            <a:ahLst/>
            <a:cxnLst/>
            <a:rect r="r" b="b" t="t" l="l"/>
            <a:pathLst>
              <a:path h="1124105" w="1751134">
                <a:moveTo>
                  <a:pt x="0" y="0"/>
                </a:moveTo>
                <a:lnTo>
                  <a:pt x="1751135" y="0"/>
                </a:lnTo>
                <a:lnTo>
                  <a:pt x="1751135" y="1124105"/>
                </a:lnTo>
                <a:lnTo>
                  <a:pt x="0" y="1124105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-1698510" y="8977274"/>
            <a:ext cx="3397020" cy="562052"/>
          </a:xfrm>
          <a:custGeom>
            <a:avLst/>
            <a:gdLst/>
            <a:ahLst/>
            <a:cxnLst/>
            <a:rect r="r" b="b" t="t" l="l"/>
            <a:pathLst>
              <a:path h="562052" w="3397020">
                <a:moveTo>
                  <a:pt x="0" y="0"/>
                </a:moveTo>
                <a:lnTo>
                  <a:pt x="3397020" y="0"/>
                </a:lnTo>
                <a:lnTo>
                  <a:pt x="3397020" y="562052"/>
                </a:lnTo>
                <a:lnTo>
                  <a:pt x="0" y="562052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16543759" y="1639594"/>
            <a:ext cx="3397020" cy="562052"/>
          </a:xfrm>
          <a:custGeom>
            <a:avLst/>
            <a:gdLst/>
            <a:ahLst/>
            <a:cxnLst/>
            <a:rect r="r" b="b" t="t" l="l"/>
            <a:pathLst>
              <a:path h="562052" w="3397020">
                <a:moveTo>
                  <a:pt x="0" y="0"/>
                </a:moveTo>
                <a:lnTo>
                  <a:pt x="3397020" y="0"/>
                </a:lnTo>
                <a:lnTo>
                  <a:pt x="3397020" y="562053"/>
                </a:lnTo>
                <a:lnTo>
                  <a:pt x="0" y="562053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2" id="12"/>
          <p:cNvSpPr txBox="true"/>
          <p:nvPr/>
        </p:nvSpPr>
        <p:spPr>
          <a:xfrm rot="0">
            <a:off x="2917330" y="3719474"/>
            <a:ext cx="5553175" cy="8731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7000"/>
              </a:lnSpc>
              <a:spcBef>
                <a:spcPct val="0"/>
              </a:spcBef>
            </a:pPr>
            <a:r>
              <a:rPr lang="en-US" b="true" sz="5000">
                <a:solidFill>
                  <a:srgbClr val="FFFFFF"/>
                </a:solidFill>
                <a:latin typeface="TT Supermolot Neue Expanded Bold"/>
                <a:ea typeface="TT Supermolot Neue Expanded Bold"/>
                <a:cs typeface="TT Supermolot Neue Expanded Bold"/>
                <a:sym typeface="TT Supermolot Neue Expanded Bold"/>
              </a:rPr>
              <a:t>DVEJETAINĖ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9679948" y="3719474"/>
            <a:ext cx="6370863" cy="8731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7000"/>
              </a:lnSpc>
              <a:spcBef>
                <a:spcPct val="0"/>
              </a:spcBef>
            </a:pPr>
            <a:r>
              <a:rPr lang="en-US" b="true" sz="5000">
                <a:solidFill>
                  <a:srgbClr val="FFFFFF"/>
                </a:solidFill>
                <a:latin typeface="TT Supermolot Neue Expanded Bold"/>
                <a:ea typeface="TT Supermolot Neue Expanded Bold"/>
                <a:cs typeface="TT Supermolot Neue Expanded Bold"/>
                <a:sym typeface="TT Supermolot Neue Expanded Bold"/>
              </a:rPr>
              <a:t>ŠEŠIOLIKTAINĖ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15815182" y="820738"/>
            <a:ext cx="2159658" cy="3587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2800"/>
              </a:lnSpc>
              <a:spcBef>
                <a:spcPct val="0"/>
              </a:spcBef>
            </a:pPr>
            <a:r>
              <a:rPr lang="en-US" b="true" sz="2000">
                <a:solidFill>
                  <a:srgbClr val="FFFFFF"/>
                </a:solidFill>
                <a:latin typeface="TT Supermolot Neue Expanded Bold"/>
                <a:ea typeface="TT Supermolot Neue Expanded Bold"/>
                <a:cs typeface="TT Supermolot Neue Expanded Bold"/>
                <a:sym typeface="TT Supermolot Neue Expanded Bold"/>
              </a:rPr>
              <a:t>Į PRADŽIĄ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9222" r="0" b="-9222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1976206" y="2166985"/>
            <a:ext cx="14074606" cy="8731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7000"/>
              </a:lnSpc>
              <a:spcBef>
                <a:spcPct val="0"/>
              </a:spcBef>
            </a:pPr>
            <a:r>
              <a:rPr lang="en-US" b="true" sz="5000">
                <a:solidFill>
                  <a:srgbClr val="FFFFFF"/>
                </a:solidFill>
                <a:latin typeface="TT Supermolot Neue Expanded Bold"/>
                <a:ea typeface="TT Supermolot Neue Expanded Bold"/>
                <a:cs typeface="TT Supermolot Neue Expanded Bold"/>
                <a:sym typeface="TT Supermolot Neue Expanded Bold"/>
              </a:rPr>
              <a:t>KONVERTAVIMAS</a:t>
            </a:r>
          </a:p>
        </p:txBody>
      </p:sp>
      <p:sp>
        <p:nvSpPr>
          <p:cNvPr name="Freeform 4" id="4"/>
          <p:cNvSpPr/>
          <p:nvPr/>
        </p:nvSpPr>
        <p:spPr>
          <a:xfrm flipH="true" flipV="false" rot="0">
            <a:off x="9624876" y="4785168"/>
            <a:ext cx="9820739" cy="4186920"/>
          </a:xfrm>
          <a:custGeom>
            <a:avLst/>
            <a:gdLst/>
            <a:ahLst/>
            <a:cxnLst/>
            <a:rect r="r" b="b" t="t" l="l"/>
            <a:pathLst>
              <a:path h="4186920" w="9820739">
                <a:moveTo>
                  <a:pt x="9820739" y="0"/>
                </a:moveTo>
                <a:lnTo>
                  <a:pt x="0" y="0"/>
                </a:lnTo>
                <a:lnTo>
                  <a:pt x="0" y="4186920"/>
                </a:lnTo>
                <a:lnTo>
                  <a:pt x="9820739" y="4186920"/>
                </a:lnTo>
                <a:lnTo>
                  <a:pt x="9820739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-1243613" y="4790354"/>
            <a:ext cx="9820739" cy="4186920"/>
          </a:xfrm>
          <a:custGeom>
            <a:avLst/>
            <a:gdLst/>
            <a:ahLst/>
            <a:cxnLst/>
            <a:rect r="r" b="b" t="t" l="l"/>
            <a:pathLst>
              <a:path h="4186920" w="9820739">
                <a:moveTo>
                  <a:pt x="0" y="0"/>
                </a:moveTo>
                <a:lnTo>
                  <a:pt x="9820739" y="0"/>
                </a:lnTo>
                <a:lnTo>
                  <a:pt x="9820739" y="4186920"/>
                </a:lnTo>
                <a:lnTo>
                  <a:pt x="0" y="418692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2222167" y="5255805"/>
            <a:ext cx="6058606" cy="184982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 marL="377193" indent="-188596" lvl="1">
              <a:lnSpc>
                <a:spcPts val="2445"/>
              </a:lnSpc>
              <a:buFont typeface="Arial"/>
              <a:buChar char="•"/>
            </a:pPr>
            <a:r>
              <a:rPr lang="en-US" sz="1747">
                <a:solidFill>
                  <a:srgbClr val="FFFFFF"/>
                </a:solidFill>
                <a:latin typeface="TT Supermolot Neue Expanded"/>
                <a:ea typeface="TT Supermolot Neue Expanded"/>
                <a:cs typeface="TT Supermolot Neue Expanded"/>
                <a:sym typeface="TT Supermolot Neue Expanded"/>
              </a:rPr>
              <a:t>Padalink dešimtainį skaičių iš 2 ir užrašyk liekaną (0 arba 1).</a:t>
            </a:r>
          </a:p>
          <a:p>
            <a:pPr algn="just" marL="377193" indent="-188596" lvl="1">
              <a:lnSpc>
                <a:spcPts val="2445"/>
              </a:lnSpc>
              <a:buFont typeface="Arial"/>
              <a:buChar char="•"/>
            </a:pPr>
            <a:r>
              <a:rPr lang="en-US" sz="1747">
                <a:solidFill>
                  <a:srgbClr val="FFFFFF"/>
                </a:solidFill>
                <a:latin typeface="TT Supermolot Neue Expanded"/>
                <a:ea typeface="TT Supermolot Neue Expanded"/>
                <a:cs typeface="TT Supermolot Neue Expanded"/>
                <a:sym typeface="TT Supermolot Neue Expanded"/>
              </a:rPr>
              <a:t>Gautą rezultatą vėl padalink iš 2, užrašyk liekaną.</a:t>
            </a:r>
          </a:p>
          <a:p>
            <a:pPr algn="just" marL="377193" indent="-188596" lvl="1">
              <a:lnSpc>
                <a:spcPts val="2445"/>
              </a:lnSpc>
              <a:buFont typeface="Arial"/>
              <a:buChar char="•"/>
            </a:pPr>
            <a:r>
              <a:rPr lang="en-US" sz="1747">
                <a:solidFill>
                  <a:srgbClr val="FFFFFF"/>
                </a:solidFill>
                <a:latin typeface="TT Supermolot Neue Expanded"/>
                <a:ea typeface="TT Supermolot Neue Expanded"/>
                <a:cs typeface="TT Supermolot Neue Expanded"/>
                <a:sym typeface="TT Supermolot Neue Expanded"/>
              </a:rPr>
              <a:t>Kartok, kol lieka 0.</a:t>
            </a:r>
          </a:p>
          <a:p>
            <a:pPr algn="just" marL="377193" indent="-188596" lvl="1">
              <a:lnSpc>
                <a:spcPts val="2445"/>
              </a:lnSpc>
              <a:buFont typeface="Arial"/>
              <a:buChar char="•"/>
            </a:pPr>
            <a:r>
              <a:rPr lang="en-US" sz="1747">
                <a:solidFill>
                  <a:srgbClr val="FFFFFF"/>
                </a:solidFill>
                <a:latin typeface="TT Supermolot Neue Expanded"/>
                <a:ea typeface="TT Supermolot Neue Expanded"/>
                <a:cs typeface="TT Supermolot Neue Expanded"/>
                <a:sym typeface="TT Supermolot Neue Expanded"/>
              </a:rPr>
              <a:t>Liekanos užrašomos iš apačios į viršų.</a:t>
            </a:r>
          </a:p>
          <a:p>
            <a:pPr algn="just" marL="0" indent="0" lvl="0">
              <a:lnSpc>
                <a:spcPts val="2585"/>
              </a:lnSpc>
              <a:spcBef>
                <a:spcPct val="0"/>
              </a:spcBef>
            </a:pPr>
          </a:p>
        </p:txBody>
      </p:sp>
      <p:sp>
        <p:nvSpPr>
          <p:cNvPr name="TextBox 7" id="7"/>
          <p:cNvSpPr txBox="true"/>
          <p:nvPr/>
        </p:nvSpPr>
        <p:spPr>
          <a:xfrm rot="0">
            <a:off x="9624876" y="5255805"/>
            <a:ext cx="6345680" cy="157353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 marL="388622" indent="-194311" lvl="1">
              <a:lnSpc>
                <a:spcPts val="2520"/>
              </a:lnSpc>
              <a:buFont typeface="Arial"/>
              <a:buChar char="•"/>
            </a:pPr>
            <a:r>
              <a:rPr lang="en-US" sz="1800">
                <a:solidFill>
                  <a:srgbClr val="FFFFFF"/>
                </a:solidFill>
                <a:latin typeface="TT Supermolot Neue Expanded"/>
                <a:ea typeface="TT Supermolot Neue Expanded"/>
                <a:cs typeface="TT Supermolot Neue Expanded"/>
                <a:sym typeface="TT Supermolot Neue Expanded"/>
              </a:rPr>
              <a:t>Kiekvieną dvejetainio skaitmens poziciją pakelti 2 laipsniu.</a:t>
            </a:r>
          </a:p>
          <a:p>
            <a:pPr algn="just" marL="388622" indent="-194311" lvl="1">
              <a:lnSpc>
                <a:spcPts val="2520"/>
              </a:lnSpc>
              <a:buFont typeface="Arial"/>
              <a:buChar char="•"/>
            </a:pPr>
            <a:r>
              <a:rPr lang="en-US" sz="1800">
                <a:solidFill>
                  <a:srgbClr val="FFFFFF"/>
                </a:solidFill>
                <a:latin typeface="TT Supermolot Neue Expanded"/>
                <a:ea typeface="TT Supermolot Neue Expanded"/>
                <a:cs typeface="TT Supermolot Neue Expanded"/>
                <a:sym typeface="TT Supermolot Neue Expanded"/>
              </a:rPr>
              <a:t>Sudėti reikšmes.</a:t>
            </a:r>
          </a:p>
          <a:p>
            <a:pPr algn="just" marL="388622" indent="-194311" lvl="1">
              <a:lnSpc>
                <a:spcPts val="2520"/>
              </a:lnSpc>
              <a:buFont typeface="Arial"/>
              <a:buChar char="•"/>
            </a:pPr>
            <a:r>
              <a:rPr lang="en-US" sz="1800">
                <a:solidFill>
                  <a:srgbClr val="FFFFFF"/>
                </a:solidFill>
                <a:latin typeface="TT Supermolot Neue Expanded"/>
                <a:ea typeface="TT Supermolot Neue Expanded"/>
                <a:cs typeface="TT Supermolot Neue Expanded"/>
                <a:sym typeface="TT Supermolot Neue Expanded"/>
              </a:rPr>
              <a:t>1*2^3+0*2^2+1*2^1+0*2^0=8+0+2+0=10</a:t>
            </a:r>
          </a:p>
          <a:p>
            <a:pPr algn="just" marL="0" indent="0" lvl="0">
              <a:lnSpc>
                <a:spcPts val="2520"/>
              </a:lnSpc>
              <a:spcBef>
                <a:spcPct val="0"/>
              </a:spcBef>
            </a:pPr>
          </a:p>
        </p:txBody>
      </p:sp>
      <p:sp>
        <p:nvSpPr>
          <p:cNvPr name="Freeform 8" id="8"/>
          <p:cNvSpPr/>
          <p:nvPr/>
        </p:nvSpPr>
        <p:spPr>
          <a:xfrm flipH="false" flipV="false" rot="0">
            <a:off x="-340989" y="1536593"/>
            <a:ext cx="1751134" cy="1124105"/>
          </a:xfrm>
          <a:custGeom>
            <a:avLst/>
            <a:gdLst/>
            <a:ahLst/>
            <a:cxnLst/>
            <a:rect r="r" b="b" t="t" l="l"/>
            <a:pathLst>
              <a:path h="1124105" w="1751134">
                <a:moveTo>
                  <a:pt x="0" y="0"/>
                </a:moveTo>
                <a:lnTo>
                  <a:pt x="1751135" y="0"/>
                </a:lnTo>
                <a:lnTo>
                  <a:pt x="1751135" y="1124105"/>
                </a:lnTo>
                <a:lnTo>
                  <a:pt x="0" y="1124105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16877854" y="7626302"/>
            <a:ext cx="1751134" cy="1124105"/>
          </a:xfrm>
          <a:custGeom>
            <a:avLst/>
            <a:gdLst/>
            <a:ahLst/>
            <a:cxnLst/>
            <a:rect r="r" b="b" t="t" l="l"/>
            <a:pathLst>
              <a:path h="1124105" w="1751134">
                <a:moveTo>
                  <a:pt x="0" y="0"/>
                </a:moveTo>
                <a:lnTo>
                  <a:pt x="1751135" y="0"/>
                </a:lnTo>
                <a:lnTo>
                  <a:pt x="1751135" y="1124105"/>
                </a:lnTo>
                <a:lnTo>
                  <a:pt x="0" y="1124105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-1698510" y="8977274"/>
            <a:ext cx="3397020" cy="562052"/>
          </a:xfrm>
          <a:custGeom>
            <a:avLst/>
            <a:gdLst/>
            <a:ahLst/>
            <a:cxnLst/>
            <a:rect r="r" b="b" t="t" l="l"/>
            <a:pathLst>
              <a:path h="562052" w="3397020">
                <a:moveTo>
                  <a:pt x="0" y="0"/>
                </a:moveTo>
                <a:lnTo>
                  <a:pt x="3397020" y="0"/>
                </a:lnTo>
                <a:lnTo>
                  <a:pt x="3397020" y="562052"/>
                </a:lnTo>
                <a:lnTo>
                  <a:pt x="0" y="562052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16543759" y="1639594"/>
            <a:ext cx="3397020" cy="562052"/>
          </a:xfrm>
          <a:custGeom>
            <a:avLst/>
            <a:gdLst/>
            <a:ahLst/>
            <a:cxnLst/>
            <a:rect r="r" b="b" t="t" l="l"/>
            <a:pathLst>
              <a:path h="562052" w="3397020">
                <a:moveTo>
                  <a:pt x="0" y="0"/>
                </a:moveTo>
                <a:lnTo>
                  <a:pt x="3397020" y="0"/>
                </a:lnTo>
                <a:lnTo>
                  <a:pt x="3397020" y="562053"/>
                </a:lnTo>
                <a:lnTo>
                  <a:pt x="0" y="562053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2" id="12"/>
          <p:cNvSpPr txBox="true"/>
          <p:nvPr/>
        </p:nvSpPr>
        <p:spPr>
          <a:xfrm rot="0">
            <a:off x="2917330" y="3719474"/>
            <a:ext cx="5553175" cy="8731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7000"/>
              </a:lnSpc>
              <a:spcBef>
                <a:spcPct val="0"/>
              </a:spcBef>
            </a:pPr>
            <a:r>
              <a:rPr lang="en-US" b="true" sz="5000">
                <a:solidFill>
                  <a:srgbClr val="FFFFFF"/>
                </a:solidFill>
                <a:latin typeface="TT Supermolot Neue Expanded Bold"/>
                <a:ea typeface="TT Supermolot Neue Expanded Bold"/>
                <a:cs typeface="TT Supermolot Neue Expanded Bold"/>
                <a:sym typeface="TT Supermolot Neue Expanded Bold"/>
              </a:rPr>
              <a:t>Į DVEJETAINĘ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9679948" y="3719474"/>
            <a:ext cx="6370863" cy="8731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7000"/>
              </a:lnSpc>
              <a:spcBef>
                <a:spcPct val="0"/>
              </a:spcBef>
            </a:pPr>
            <a:r>
              <a:rPr lang="en-US" b="true" sz="5000">
                <a:solidFill>
                  <a:srgbClr val="FFFFFF"/>
                </a:solidFill>
                <a:latin typeface="TT Supermolot Neue Expanded Bold"/>
                <a:ea typeface="TT Supermolot Neue Expanded Bold"/>
                <a:cs typeface="TT Supermolot Neue Expanded Bold"/>
                <a:sym typeface="TT Supermolot Neue Expanded Bold"/>
              </a:rPr>
              <a:t>Į DEŠIMTAINĘ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15815182" y="820738"/>
            <a:ext cx="2159658" cy="3587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2800"/>
              </a:lnSpc>
              <a:spcBef>
                <a:spcPct val="0"/>
              </a:spcBef>
            </a:pPr>
            <a:r>
              <a:rPr lang="en-US" b="true" sz="2000">
                <a:solidFill>
                  <a:srgbClr val="FFFFFF"/>
                </a:solidFill>
                <a:latin typeface="TT Supermolot Neue Expanded Bold"/>
                <a:ea typeface="TT Supermolot Neue Expanded Bold"/>
                <a:cs typeface="TT Supermolot Neue Expanded Bold"/>
                <a:sym typeface="TT Supermolot Neue Expanded Bold"/>
              </a:rPr>
              <a:t>Į PRADŽIĄ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9222" r="0" b="-9222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1976206" y="2166985"/>
            <a:ext cx="14074606" cy="8731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7000"/>
              </a:lnSpc>
              <a:spcBef>
                <a:spcPct val="0"/>
              </a:spcBef>
            </a:pPr>
            <a:r>
              <a:rPr lang="en-US" b="true" sz="5000">
                <a:solidFill>
                  <a:srgbClr val="FFFFFF"/>
                </a:solidFill>
                <a:latin typeface="TT Supermolot Neue Expanded Bold"/>
                <a:ea typeface="TT Supermolot Neue Expanded Bold"/>
                <a:cs typeface="TT Supermolot Neue Expanded Bold"/>
                <a:sym typeface="TT Supermolot Neue Expanded Bold"/>
              </a:rPr>
              <a:t>KONVERTAVIMAS</a:t>
            </a:r>
          </a:p>
        </p:txBody>
      </p:sp>
      <p:sp>
        <p:nvSpPr>
          <p:cNvPr name="Freeform 4" id="4"/>
          <p:cNvSpPr/>
          <p:nvPr/>
        </p:nvSpPr>
        <p:spPr>
          <a:xfrm flipH="true" flipV="false" rot="0">
            <a:off x="9624876" y="4785168"/>
            <a:ext cx="9820739" cy="4186920"/>
          </a:xfrm>
          <a:custGeom>
            <a:avLst/>
            <a:gdLst/>
            <a:ahLst/>
            <a:cxnLst/>
            <a:rect r="r" b="b" t="t" l="l"/>
            <a:pathLst>
              <a:path h="4186920" w="9820739">
                <a:moveTo>
                  <a:pt x="9820739" y="0"/>
                </a:moveTo>
                <a:lnTo>
                  <a:pt x="0" y="0"/>
                </a:lnTo>
                <a:lnTo>
                  <a:pt x="0" y="4186920"/>
                </a:lnTo>
                <a:lnTo>
                  <a:pt x="9820739" y="4186920"/>
                </a:lnTo>
                <a:lnTo>
                  <a:pt x="9820739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-1243613" y="4790354"/>
            <a:ext cx="9820739" cy="4186920"/>
          </a:xfrm>
          <a:custGeom>
            <a:avLst/>
            <a:gdLst/>
            <a:ahLst/>
            <a:cxnLst/>
            <a:rect r="r" b="b" t="t" l="l"/>
            <a:pathLst>
              <a:path h="4186920" w="9820739">
                <a:moveTo>
                  <a:pt x="0" y="0"/>
                </a:moveTo>
                <a:lnTo>
                  <a:pt x="9820739" y="0"/>
                </a:lnTo>
                <a:lnTo>
                  <a:pt x="9820739" y="4186920"/>
                </a:lnTo>
                <a:lnTo>
                  <a:pt x="0" y="418692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2222167" y="5255805"/>
            <a:ext cx="6058606" cy="245942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 marL="377193" indent="-188596" lvl="1">
              <a:lnSpc>
                <a:spcPts val="2445"/>
              </a:lnSpc>
              <a:buFont typeface="Arial"/>
              <a:buChar char="•"/>
            </a:pPr>
            <a:r>
              <a:rPr lang="en-US" sz="1747">
                <a:solidFill>
                  <a:srgbClr val="FFFFFF"/>
                </a:solidFill>
                <a:latin typeface="TT Supermolot Neue Expanded"/>
                <a:ea typeface="TT Supermolot Neue Expanded"/>
                <a:cs typeface="TT Supermolot Neue Expanded"/>
                <a:sym typeface="TT Supermolot Neue Expanded"/>
              </a:rPr>
              <a:t>Padalink dešimtainį skaičių iš 16 ir užrašyk liekaną.</a:t>
            </a:r>
          </a:p>
          <a:p>
            <a:pPr algn="just" marL="377193" indent="-188596" lvl="1">
              <a:lnSpc>
                <a:spcPts val="2445"/>
              </a:lnSpc>
              <a:buFont typeface="Arial"/>
              <a:buChar char="•"/>
            </a:pPr>
            <a:r>
              <a:rPr lang="en-US" sz="1747">
                <a:solidFill>
                  <a:srgbClr val="FFFFFF"/>
                </a:solidFill>
                <a:latin typeface="TT Supermolot Neue Expanded"/>
                <a:ea typeface="TT Supermolot Neue Expanded"/>
                <a:cs typeface="TT Supermolot Neue Expanded"/>
                <a:sym typeface="TT Supermolot Neue Expanded"/>
              </a:rPr>
              <a:t>Tęsk tol, kol lieka 0.</a:t>
            </a:r>
          </a:p>
          <a:p>
            <a:pPr algn="just" marL="377193" indent="-188596" lvl="1">
              <a:lnSpc>
                <a:spcPts val="2445"/>
              </a:lnSpc>
              <a:buFont typeface="Arial"/>
              <a:buChar char="•"/>
            </a:pPr>
            <a:r>
              <a:rPr lang="en-US" sz="1747">
                <a:solidFill>
                  <a:srgbClr val="FFFFFF"/>
                </a:solidFill>
                <a:latin typeface="TT Supermolot Neue Expanded"/>
                <a:ea typeface="TT Supermolot Neue Expanded"/>
                <a:cs typeface="TT Supermolot Neue Expanded"/>
                <a:sym typeface="TT Supermolot Neue Expanded"/>
              </a:rPr>
              <a:t>Liekanas užrašyk iš apačios į viršų.</a:t>
            </a:r>
          </a:p>
          <a:p>
            <a:pPr algn="just" marL="377193" indent="-188596" lvl="1">
              <a:lnSpc>
                <a:spcPts val="2445"/>
              </a:lnSpc>
              <a:buFont typeface="Arial"/>
              <a:buChar char="•"/>
            </a:pPr>
            <a:r>
              <a:rPr lang="en-US" sz="1747">
                <a:solidFill>
                  <a:srgbClr val="FFFFFF"/>
                </a:solidFill>
                <a:latin typeface="TT Supermolot Neue Expanded"/>
                <a:ea typeface="TT Supermolot Neue Expanded"/>
                <a:cs typeface="TT Supermolot Neue Expanded"/>
                <a:sym typeface="TT Supermolot Neue Expanded"/>
              </a:rPr>
              <a:t>255 ÷ 16 = 15, liekana = 15 (F).</a:t>
            </a:r>
          </a:p>
          <a:p>
            <a:pPr algn="just" marL="377193" indent="-188596" lvl="1">
              <a:lnSpc>
                <a:spcPts val="2445"/>
              </a:lnSpc>
              <a:buFont typeface="Arial"/>
              <a:buChar char="•"/>
            </a:pPr>
            <a:r>
              <a:rPr lang="en-US" sz="1747">
                <a:solidFill>
                  <a:srgbClr val="FFFFFF"/>
                </a:solidFill>
                <a:latin typeface="TT Supermolot Neue Expanded"/>
                <a:ea typeface="TT Supermolot Neue Expanded"/>
                <a:cs typeface="TT Supermolot Neue Expanded"/>
                <a:sym typeface="TT Supermolot Neue Expanded"/>
              </a:rPr>
              <a:t>15 ÷ 16 = 0, liekana = 15 (F).</a:t>
            </a:r>
          </a:p>
          <a:p>
            <a:pPr algn="just" marL="377193" indent="-188596" lvl="1">
              <a:lnSpc>
                <a:spcPts val="2445"/>
              </a:lnSpc>
              <a:buFont typeface="Arial"/>
              <a:buChar char="•"/>
            </a:pPr>
            <a:r>
              <a:rPr lang="en-US" sz="1747">
                <a:solidFill>
                  <a:srgbClr val="FFFFFF"/>
                </a:solidFill>
                <a:latin typeface="TT Supermolot Neue Expanded"/>
                <a:ea typeface="TT Supermolot Neue Expanded"/>
                <a:cs typeface="TT Supermolot Neue Expanded"/>
                <a:sym typeface="TT Supermolot Neue Expanded"/>
              </a:rPr>
              <a:t>Rezultatas: FF.</a:t>
            </a:r>
          </a:p>
          <a:p>
            <a:pPr algn="just">
              <a:lnSpc>
                <a:spcPts val="2445"/>
              </a:lnSpc>
            </a:pPr>
          </a:p>
          <a:p>
            <a:pPr algn="just" marL="0" indent="0" lvl="0">
              <a:lnSpc>
                <a:spcPts val="2585"/>
              </a:lnSpc>
              <a:spcBef>
                <a:spcPct val="0"/>
              </a:spcBef>
            </a:pPr>
          </a:p>
        </p:txBody>
      </p:sp>
      <p:sp>
        <p:nvSpPr>
          <p:cNvPr name="TextBox 7" id="7"/>
          <p:cNvSpPr txBox="true"/>
          <p:nvPr/>
        </p:nvSpPr>
        <p:spPr>
          <a:xfrm rot="0">
            <a:off x="9624876" y="5255805"/>
            <a:ext cx="6345680" cy="188785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 marL="388622" indent="-194311" lvl="1">
              <a:lnSpc>
                <a:spcPts val="2520"/>
              </a:lnSpc>
              <a:buFont typeface="Arial"/>
              <a:buChar char="•"/>
            </a:pPr>
            <a:r>
              <a:rPr lang="en-US" sz="1800">
                <a:solidFill>
                  <a:srgbClr val="FFFFFF"/>
                </a:solidFill>
                <a:latin typeface="TT Supermolot Neue Expanded"/>
                <a:ea typeface="TT Supermolot Neue Expanded"/>
                <a:cs typeface="TT Supermolot Neue Expanded"/>
                <a:sym typeface="TT Supermolot Neue Expanded"/>
              </a:rPr>
              <a:t>Kiekvieną šešioliktainio skaitmens poziciją pakelti 16 laipsniu.</a:t>
            </a:r>
          </a:p>
          <a:p>
            <a:pPr algn="just" marL="388622" indent="-194311" lvl="1">
              <a:lnSpc>
                <a:spcPts val="2520"/>
              </a:lnSpc>
              <a:buFont typeface="Arial"/>
              <a:buChar char="•"/>
            </a:pPr>
            <a:r>
              <a:rPr lang="en-US" sz="1800">
                <a:solidFill>
                  <a:srgbClr val="FFFFFF"/>
                </a:solidFill>
                <a:latin typeface="TT Supermolot Neue Expanded"/>
                <a:ea typeface="TT Supermolot Neue Expanded"/>
                <a:cs typeface="TT Supermolot Neue Expanded"/>
                <a:sym typeface="TT Supermolot Neue Expanded"/>
              </a:rPr>
              <a:t>Sudėti reikšmes.</a:t>
            </a:r>
          </a:p>
          <a:p>
            <a:pPr algn="just" marL="388622" indent="-194311" lvl="1">
              <a:lnSpc>
                <a:spcPts val="2520"/>
              </a:lnSpc>
              <a:buFont typeface="Arial"/>
              <a:buChar char="•"/>
            </a:pPr>
            <a:r>
              <a:rPr lang="en-US" sz="1800">
                <a:solidFill>
                  <a:srgbClr val="FFFFFF"/>
                </a:solidFill>
                <a:latin typeface="TT Supermolot Neue Expanded"/>
                <a:ea typeface="TT Supermolot Neue Expanded"/>
                <a:cs typeface="TT Supermolot Neue Expanded"/>
                <a:sym typeface="TT Supermolot Neue Expanded"/>
              </a:rPr>
              <a:t>Pvz., konvertuojant 1A į dešimtainį:</a:t>
            </a:r>
          </a:p>
          <a:p>
            <a:pPr algn="just" marL="388622" indent="-194311" lvl="1">
              <a:lnSpc>
                <a:spcPts val="2520"/>
              </a:lnSpc>
              <a:buFont typeface="Arial"/>
              <a:buChar char="•"/>
            </a:pPr>
            <a:r>
              <a:rPr lang="en-US" sz="1800">
                <a:solidFill>
                  <a:srgbClr val="FFFFFF"/>
                </a:solidFill>
                <a:latin typeface="TT Supermolot Neue Expanded"/>
                <a:ea typeface="TT Supermolot Neue Expanded"/>
                <a:cs typeface="TT Supermolot Neue Expanded"/>
                <a:sym typeface="TT Supermolot Neue Expanded"/>
              </a:rPr>
              <a:t>1*16^1+10*16^0=16+10=26</a:t>
            </a:r>
          </a:p>
          <a:p>
            <a:pPr algn="just" marL="0" indent="0" lvl="0">
              <a:lnSpc>
                <a:spcPts val="2520"/>
              </a:lnSpc>
              <a:spcBef>
                <a:spcPct val="0"/>
              </a:spcBef>
            </a:pPr>
          </a:p>
        </p:txBody>
      </p:sp>
      <p:sp>
        <p:nvSpPr>
          <p:cNvPr name="Freeform 8" id="8"/>
          <p:cNvSpPr/>
          <p:nvPr/>
        </p:nvSpPr>
        <p:spPr>
          <a:xfrm flipH="false" flipV="false" rot="0">
            <a:off x="-340989" y="1536593"/>
            <a:ext cx="1751134" cy="1124105"/>
          </a:xfrm>
          <a:custGeom>
            <a:avLst/>
            <a:gdLst/>
            <a:ahLst/>
            <a:cxnLst/>
            <a:rect r="r" b="b" t="t" l="l"/>
            <a:pathLst>
              <a:path h="1124105" w="1751134">
                <a:moveTo>
                  <a:pt x="0" y="0"/>
                </a:moveTo>
                <a:lnTo>
                  <a:pt x="1751135" y="0"/>
                </a:lnTo>
                <a:lnTo>
                  <a:pt x="1751135" y="1124105"/>
                </a:lnTo>
                <a:lnTo>
                  <a:pt x="0" y="1124105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16877854" y="7626302"/>
            <a:ext cx="1751134" cy="1124105"/>
          </a:xfrm>
          <a:custGeom>
            <a:avLst/>
            <a:gdLst/>
            <a:ahLst/>
            <a:cxnLst/>
            <a:rect r="r" b="b" t="t" l="l"/>
            <a:pathLst>
              <a:path h="1124105" w="1751134">
                <a:moveTo>
                  <a:pt x="0" y="0"/>
                </a:moveTo>
                <a:lnTo>
                  <a:pt x="1751135" y="0"/>
                </a:lnTo>
                <a:lnTo>
                  <a:pt x="1751135" y="1124105"/>
                </a:lnTo>
                <a:lnTo>
                  <a:pt x="0" y="1124105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-1698510" y="8977274"/>
            <a:ext cx="3397020" cy="562052"/>
          </a:xfrm>
          <a:custGeom>
            <a:avLst/>
            <a:gdLst/>
            <a:ahLst/>
            <a:cxnLst/>
            <a:rect r="r" b="b" t="t" l="l"/>
            <a:pathLst>
              <a:path h="562052" w="3397020">
                <a:moveTo>
                  <a:pt x="0" y="0"/>
                </a:moveTo>
                <a:lnTo>
                  <a:pt x="3397020" y="0"/>
                </a:lnTo>
                <a:lnTo>
                  <a:pt x="3397020" y="562052"/>
                </a:lnTo>
                <a:lnTo>
                  <a:pt x="0" y="562052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16543759" y="1639594"/>
            <a:ext cx="3397020" cy="562052"/>
          </a:xfrm>
          <a:custGeom>
            <a:avLst/>
            <a:gdLst/>
            <a:ahLst/>
            <a:cxnLst/>
            <a:rect r="r" b="b" t="t" l="l"/>
            <a:pathLst>
              <a:path h="562052" w="3397020">
                <a:moveTo>
                  <a:pt x="0" y="0"/>
                </a:moveTo>
                <a:lnTo>
                  <a:pt x="3397020" y="0"/>
                </a:lnTo>
                <a:lnTo>
                  <a:pt x="3397020" y="562053"/>
                </a:lnTo>
                <a:lnTo>
                  <a:pt x="0" y="562053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2" id="12"/>
          <p:cNvSpPr txBox="true"/>
          <p:nvPr/>
        </p:nvSpPr>
        <p:spPr>
          <a:xfrm rot="0">
            <a:off x="2438861" y="3719474"/>
            <a:ext cx="6031644" cy="8731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7000"/>
              </a:lnSpc>
              <a:spcBef>
                <a:spcPct val="0"/>
              </a:spcBef>
            </a:pPr>
            <a:r>
              <a:rPr lang="en-US" b="true" sz="5000">
                <a:solidFill>
                  <a:srgbClr val="FFFFFF"/>
                </a:solidFill>
                <a:latin typeface="TT Supermolot Neue Expanded Bold"/>
                <a:ea typeface="TT Supermolot Neue Expanded Bold"/>
                <a:cs typeface="TT Supermolot Neue Expanded Bold"/>
                <a:sym typeface="TT Supermolot Neue Expanded Bold"/>
              </a:rPr>
              <a:t>Į ŠEŠIOLIKTAINĘ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9679948" y="3719474"/>
            <a:ext cx="6370863" cy="8731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7000"/>
              </a:lnSpc>
              <a:spcBef>
                <a:spcPct val="0"/>
              </a:spcBef>
            </a:pPr>
            <a:r>
              <a:rPr lang="en-US" b="true" sz="5000">
                <a:solidFill>
                  <a:srgbClr val="FFFFFF"/>
                </a:solidFill>
                <a:latin typeface="TT Supermolot Neue Expanded Bold"/>
                <a:ea typeface="TT Supermolot Neue Expanded Bold"/>
                <a:cs typeface="TT Supermolot Neue Expanded Bold"/>
                <a:sym typeface="TT Supermolot Neue Expanded Bold"/>
              </a:rPr>
              <a:t>Į DEŠIMTAINĘ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15815182" y="820738"/>
            <a:ext cx="2159658" cy="3587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2800"/>
              </a:lnSpc>
              <a:spcBef>
                <a:spcPct val="0"/>
              </a:spcBef>
            </a:pPr>
            <a:r>
              <a:rPr lang="en-US" b="true" sz="2000">
                <a:solidFill>
                  <a:srgbClr val="FFFFFF"/>
                </a:solidFill>
                <a:latin typeface="TT Supermolot Neue Expanded Bold"/>
                <a:ea typeface="TT Supermolot Neue Expanded Bold"/>
                <a:cs typeface="TT Supermolot Neue Expanded Bold"/>
                <a:sym typeface="TT Supermolot Neue Expanded Bold"/>
              </a:rPr>
              <a:t>Į PRADŽIĄ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tru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18288000" y="0"/>
                </a:moveTo>
                <a:lnTo>
                  <a:pt x="0" y="0"/>
                </a:lnTo>
                <a:lnTo>
                  <a:pt x="0" y="10287000"/>
                </a:lnTo>
                <a:lnTo>
                  <a:pt x="18288000" y="10287000"/>
                </a:lnTo>
                <a:lnTo>
                  <a:pt x="18288000" y="0"/>
                </a:lnTo>
                <a:close/>
              </a:path>
            </a:pathLst>
          </a:custGeom>
          <a:blipFill>
            <a:blip r:embed="rId2"/>
            <a:stretch>
              <a:fillRect l="0" t="0" r="0" b="-18444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-340989" y="1536593"/>
            <a:ext cx="1751134" cy="1124105"/>
          </a:xfrm>
          <a:custGeom>
            <a:avLst/>
            <a:gdLst/>
            <a:ahLst/>
            <a:cxnLst/>
            <a:rect r="r" b="b" t="t" l="l"/>
            <a:pathLst>
              <a:path h="1124105" w="1751134">
                <a:moveTo>
                  <a:pt x="0" y="0"/>
                </a:moveTo>
                <a:lnTo>
                  <a:pt x="1751135" y="0"/>
                </a:lnTo>
                <a:lnTo>
                  <a:pt x="1751135" y="1124105"/>
                </a:lnTo>
                <a:lnTo>
                  <a:pt x="0" y="1124105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16877854" y="7626302"/>
            <a:ext cx="1751134" cy="1124105"/>
          </a:xfrm>
          <a:custGeom>
            <a:avLst/>
            <a:gdLst/>
            <a:ahLst/>
            <a:cxnLst/>
            <a:rect r="r" b="b" t="t" l="l"/>
            <a:pathLst>
              <a:path h="1124105" w="1751134">
                <a:moveTo>
                  <a:pt x="0" y="0"/>
                </a:moveTo>
                <a:lnTo>
                  <a:pt x="1751135" y="0"/>
                </a:lnTo>
                <a:lnTo>
                  <a:pt x="1751135" y="1124105"/>
                </a:lnTo>
                <a:lnTo>
                  <a:pt x="0" y="1124105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-188870" y="8977274"/>
            <a:ext cx="3397020" cy="562052"/>
          </a:xfrm>
          <a:custGeom>
            <a:avLst/>
            <a:gdLst/>
            <a:ahLst/>
            <a:cxnLst/>
            <a:rect r="r" b="b" t="t" l="l"/>
            <a:pathLst>
              <a:path h="562052" w="3397020">
                <a:moveTo>
                  <a:pt x="0" y="0"/>
                </a:moveTo>
                <a:lnTo>
                  <a:pt x="3397020" y="0"/>
                </a:lnTo>
                <a:lnTo>
                  <a:pt x="3397020" y="562052"/>
                </a:lnTo>
                <a:lnTo>
                  <a:pt x="0" y="562052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16543759" y="1639594"/>
            <a:ext cx="3397020" cy="562052"/>
          </a:xfrm>
          <a:custGeom>
            <a:avLst/>
            <a:gdLst/>
            <a:ahLst/>
            <a:cxnLst/>
            <a:rect r="r" b="b" t="t" l="l"/>
            <a:pathLst>
              <a:path h="562052" w="3397020">
                <a:moveTo>
                  <a:pt x="0" y="0"/>
                </a:moveTo>
                <a:lnTo>
                  <a:pt x="3397020" y="0"/>
                </a:lnTo>
                <a:lnTo>
                  <a:pt x="3397020" y="562053"/>
                </a:lnTo>
                <a:lnTo>
                  <a:pt x="0" y="562053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7" id="7"/>
          <p:cNvSpPr txBox="true"/>
          <p:nvPr/>
        </p:nvSpPr>
        <p:spPr>
          <a:xfrm rot="0">
            <a:off x="4185914" y="1726639"/>
            <a:ext cx="9916172" cy="8731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7000"/>
              </a:lnSpc>
              <a:spcBef>
                <a:spcPct val="0"/>
              </a:spcBef>
            </a:pPr>
            <a:r>
              <a:rPr lang="en-US" b="true" sz="5000">
                <a:solidFill>
                  <a:srgbClr val="FFFFFF"/>
                </a:solidFill>
                <a:latin typeface="TT Supermolot Neue Expanded Bold"/>
                <a:ea typeface="TT Supermolot Neue Expanded Bold"/>
                <a:cs typeface="TT Supermolot Neue Expanded Bold"/>
                <a:sym typeface="TT Supermolot Neue Expanded Bold"/>
              </a:rPr>
              <a:t>UŽDUOTYS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3335155" y="6455995"/>
            <a:ext cx="3676845" cy="3587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800"/>
              </a:lnSpc>
            </a:pPr>
            <a:r>
              <a:rPr lang="en-US" b="true" sz="2000">
                <a:solidFill>
                  <a:srgbClr val="FFFFFF"/>
                </a:solidFill>
                <a:latin typeface="TT Supermolot Neue Expanded Bold"/>
                <a:ea typeface="TT Supermolot Neue Expanded Bold"/>
                <a:cs typeface="TT Supermolot Neue Expanded Bold"/>
                <a:sym typeface="TT Supermolot Neue Expanded Bold"/>
              </a:rPr>
              <a:t>2 į 10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3335155" y="6953393"/>
            <a:ext cx="4877962" cy="188785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 marL="388622" indent="-194311" lvl="1">
              <a:lnSpc>
                <a:spcPts val="2520"/>
              </a:lnSpc>
              <a:buFont typeface="Arial"/>
              <a:buChar char="•"/>
            </a:pPr>
            <a:r>
              <a:rPr lang="en-US" sz="1800">
                <a:solidFill>
                  <a:srgbClr val="FFFFFF"/>
                </a:solidFill>
                <a:latin typeface="TT Supermolot Neue Expanded"/>
                <a:ea typeface="TT Supermolot Neue Expanded"/>
                <a:cs typeface="TT Supermolot Neue Expanded"/>
                <a:sym typeface="TT Supermolot Neue Expanded"/>
              </a:rPr>
              <a:t>Konvertuok 101 į dešimtainę sistemą.</a:t>
            </a:r>
          </a:p>
          <a:p>
            <a:pPr algn="just" marL="388622" indent="-194311" lvl="1">
              <a:lnSpc>
                <a:spcPts val="2520"/>
              </a:lnSpc>
              <a:buFont typeface="Arial"/>
              <a:buChar char="•"/>
            </a:pPr>
            <a:r>
              <a:rPr lang="en-US" sz="1800">
                <a:solidFill>
                  <a:srgbClr val="FFFFFF"/>
                </a:solidFill>
                <a:latin typeface="TT Supermolot Neue Expanded"/>
                <a:ea typeface="TT Supermolot Neue Expanded"/>
                <a:cs typeface="TT Supermolot Neue Expanded"/>
                <a:sym typeface="TT Supermolot Neue Expanded"/>
              </a:rPr>
              <a:t>Konvertuok 111 į dešimtainę sistemą.</a:t>
            </a:r>
          </a:p>
          <a:p>
            <a:pPr algn="just" marL="388622" indent="-194311" lvl="1">
              <a:lnSpc>
                <a:spcPts val="2520"/>
              </a:lnSpc>
              <a:buFont typeface="Arial"/>
              <a:buChar char="•"/>
            </a:pPr>
            <a:r>
              <a:rPr lang="en-US" sz="1800">
                <a:solidFill>
                  <a:srgbClr val="FFFFFF"/>
                </a:solidFill>
                <a:latin typeface="TT Supermolot Neue Expanded"/>
                <a:ea typeface="TT Supermolot Neue Expanded"/>
                <a:cs typeface="TT Supermolot Neue Expanded"/>
                <a:sym typeface="TT Supermolot Neue Expanded"/>
              </a:rPr>
              <a:t>Konvertuok 1001 į dešimtainę sistemą.</a:t>
            </a:r>
          </a:p>
          <a:p>
            <a:pPr algn="just" marL="388622" indent="-194311" lvl="1">
              <a:lnSpc>
                <a:spcPts val="2520"/>
              </a:lnSpc>
              <a:buFont typeface="Arial"/>
              <a:buChar char="•"/>
            </a:pPr>
            <a:r>
              <a:rPr lang="en-US" sz="1800">
                <a:solidFill>
                  <a:srgbClr val="FFFFFF"/>
                </a:solidFill>
                <a:latin typeface="TT Supermolot Neue Expanded"/>
                <a:ea typeface="TT Supermolot Neue Expanded"/>
                <a:cs typeface="TT Supermolot Neue Expanded"/>
                <a:sym typeface="TT Supermolot Neue Expanded"/>
              </a:rPr>
              <a:t>Konvertuok 11010 į dešimtainę sistemą.</a:t>
            </a:r>
          </a:p>
          <a:p>
            <a:pPr algn="just" marL="388622" indent="-194311" lvl="1">
              <a:lnSpc>
                <a:spcPts val="2520"/>
              </a:lnSpc>
              <a:spcBef>
                <a:spcPct val="0"/>
              </a:spcBef>
              <a:buFont typeface="Arial"/>
              <a:buChar char="•"/>
            </a:pPr>
            <a:r>
              <a:rPr lang="en-US" sz="1800">
                <a:solidFill>
                  <a:srgbClr val="FFFFFF"/>
                </a:solidFill>
                <a:latin typeface="TT Supermolot Neue Expanded"/>
                <a:ea typeface="TT Supermolot Neue Expanded"/>
                <a:cs typeface="TT Supermolot Neue Expanded"/>
                <a:sym typeface="TT Supermolot Neue Expanded"/>
              </a:rPr>
              <a:t>Konvertuok 11100 į dešimtainę sistemą.</a:t>
            </a:r>
          </a:p>
          <a:p>
            <a:pPr algn="just" marL="0" indent="0" lvl="0">
              <a:lnSpc>
                <a:spcPts val="2520"/>
              </a:lnSpc>
              <a:spcBef>
                <a:spcPct val="0"/>
              </a:spcBef>
            </a:pPr>
          </a:p>
        </p:txBody>
      </p:sp>
      <p:sp>
        <p:nvSpPr>
          <p:cNvPr name="TextBox 10" id="10"/>
          <p:cNvSpPr txBox="true"/>
          <p:nvPr/>
        </p:nvSpPr>
        <p:spPr>
          <a:xfrm rot="0">
            <a:off x="10354415" y="6455995"/>
            <a:ext cx="3676845" cy="3587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800"/>
              </a:lnSpc>
            </a:pPr>
            <a:r>
              <a:rPr lang="en-US" b="true" sz="2000">
                <a:solidFill>
                  <a:srgbClr val="FFFFFF"/>
                </a:solidFill>
                <a:latin typeface="TT Supermolot Neue Expanded Bold"/>
                <a:ea typeface="TT Supermolot Neue Expanded Bold"/>
                <a:cs typeface="TT Supermolot Neue Expanded Bold"/>
                <a:sym typeface="TT Supermolot Neue Expanded Bold"/>
              </a:rPr>
              <a:t>16 į 10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10245673" y="6953393"/>
            <a:ext cx="4669203" cy="188785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 marL="388622" indent="-194311" lvl="1">
              <a:lnSpc>
                <a:spcPts val="2520"/>
              </a:lnSpc>
              <a:buFont typeface="Arial"/>
              <a:buChar char="•"/>
            </a:pPr>
            <a:r>
              <a:rPr lang="en-US" sz="1800">
                <a:solidFill>
                  <a:srgbClr val="FFFFFF"/>
                </a:solidFill>
                <a:latin typeface="TT Supermolot Neue Expanded"/>
                <a:ea typeface="TT Supermolot Neue Expanded"/>
                <a:cs typeface="TT Supermolot Neue Expanded"/>
                <a:sym typeface="TT Supermolot Neue Expanded"/>
              </a:rPr>
              <a:t>Konvertuok 1A į dešimtainę sistemą.</a:t>
            </a:r>
          </a:p>
          <a:p>
            <a:pPr algn="just" marL="388622" indent="-194311" lvl="1">
              <a:lnSpc>
                <a:spcPts val="2520"/>
              </a:lnSpc>
              <a:buFont typeface="Arial"/>
              <a:buChar char="•"/>
            </a:pPr>
            <a:r>
              <a:rPr lang="en-US" sz="1800">
                <a:solidFill>
                  <a:srgbClr val="FFFFFF"/>
                </a:solidFill>
                <a:latin typeface="TT Supermolot Neue Expanded"/>
                <a:ea typeface="TT Supermolot Neue Expanded"/>
                <a:cs typeface="TT Supermolot Neue Expanded"/>
                <a:sym typeface="TT Supermolot Neue Expanded"/>
              </a:rPr>
              <a:t>Konvertuok 2F į dešimtainę sistemą.</a:t>
            </a:r>
          </a:p>
          <a:p>
            <a:pPr algn="just" marL="388622" indent="-194311" lvl="1">
              <a:lnSpc>
                <a:spcPts val="2520"/>
              </a:lnSpc>
              <a:buFont typeface="Arial"/>
              <a:buChar char="•"/>
            </a:pPr>
            <a:r>
              <a:rPr lang="en-US" sz="1800">
                <a:solidFill>
                  <a:srgbClr val="FFFFFF"/>
                </a:solidFill>
                <a:latin typeface="TT Supermolot Neue Expanded"/>
                <a:ea typeface="TT Supermolot Neue Expanded"/>
                <a:cs typeface="TT Supermolot Neue Expanded"/>
                <a:sym typeface="TT Supermolot Neue Expanded"/>
              </a:rPr>
              <a:t>Konvertuok FF į dešimtainę sistemą.</a:t>
            </a:r>
          </a:p>
          <a:p>
            <a:pPr algn="just" marL="388622" indent="-194311" lvl="1">
              <a:lnSpc>
                <a:spcPts val="2520"/>
              </a:lnSpc>
              <a:buFont typeface="Arial"/>
              <a:buChar char="•"/>
            </a:pPr>
            <a:r>
              <a:rPr lang="en-US" sz="1800">
                <a:solidFill>
                  <a:srgbClr val="FFFFFF"/>
                </a:solidFill>
                <a:latin typeface="TT Supermolot Neue Expanded"/>
                <a:ea typeface="TT Supermolot Neue Expanded"/>
                <a:cs typeface="TT Supermolot Neue Expanded"/>
                <a:sym typeface="TT Supermolot Neue Expanded"/>
              </a:rPr>
              <a:t>Konvertuok 3E8 į dešimtainę sistemą.</a:t>
            </a:r>
          </a:p>
          <a:p>
            <a:pPr algn="just" marL="388622" indent="-194311" lvl="1">
              <a:lnSpc>
                <a:spcPts val="2520"/>
              </a:lnSpc>
              <a:spcBef>
                <a:spcPct val="0"/>
              </a:spcBef>
              <a:buFont typeface="Arial"/>
              <a:buChar char="•"/>
            </a:pPr>
            <a:r>
              <a:rPr lang="en-US" sz="1800">
                <a:solidFill>
                  <a:srgbClr val="FFFFFF"/>
                </a:solidFill>
                <a:latin typeface="TT Supermolot Neue Expanded"/>
                <a:ea typeface="TT Supermolot Neue Expanded"/>
                <a:cs typeface="TT Supermolot Neue Expanded"/>
                <a:sym typeface="TT Supermolot Neue Expanded"/>
              </a:rPr>
              <a:t>Konvertuok 7D0 į dešimtainę sistemą.</a:t>
            </a:r>
          </a:p>
          <a:p>
            <a:pPr algn="just" marL="0" indent="0" lvl="0">
              <a:lnSpc>
                <a:spcPts val="2520"/>
              </a:lnSpc>
              <a:spcBef>
                <a:spcPct val="0"/>
              </a:spcBef>
            </a:pPr>
          </a:p>
        </p:txBody>
      </p:sp>
      <p:sp>
        <p:nvSpPr>
          <p:cNvPr name="TextBox 12" id="12"/>
          <p:cNvSpPr txBox="true"/>
          <p:nvPr/>
        </p:nvSpPr>
        <p:spPr>
          <a:xfrm rot="0">
            <a:off x="3335155" y="3534976"/>
            <a:ext cx="3676845" cy="3587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800"/>
              </a:lnSpc>
            </a:pPr>
            <a:r>
              <a:rPr lang="en-US" b="true" sz="2000">
                <a:solidFill>
                  <a:srgbClr val="FFFFFF"/>
                </a:solidFill>
                <a:latin typeface="TT Supermolot Neue Expanded Bold"/>
                <a:ea typeface="TT Supermolot Neue Expanded Bold"/>
                <a:cs typeface="TT Supermolot Neue Expanded Bold"/>
                <a:sym typeface="TT Supermolot Neue Expanded Bold"/>
              </a:rPr>
              <a:t>10 į 2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3208150" y="4032374"/>
            <a:ext cx="4589598" cy="188785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 marL="388622" indent="-194311" lvl="1">
              <a:lnSpc>
                <a:spcPts val="2520"/>
              </a:lnSpc>
              <a:buFont typeface="Arial"/>
              <a:buChar char="•"/>
            </a:pPr>
            <a:r>
              <a:rPr lang="en-US" sz="1800">
                <a:solidFill>
                  <a:srgbClr val="FFFFFF"/>
                </a:solidFill>
                <a:latin typeface="TT Supermolot Neue Expanded"/>
                <a:ea typeface="TT Supermolot Neue Expanded"/>
                <a:cs typeface="TT Supermolot Neue Expanded"/>
                <a:sym typeface="TT Supermolot Neue Expanded"/>
              </a:rPr>
              <a:t>Konvertuok 6 į dvejetainę sistemą.</a:t>
            </a:r>
          </a:p>
          <a:p>
            <a:pPr algn="just" marL="388622" indent="-194311" lvl="1">
              <a:lnSpc>
                <a:spcPts val="2520"/>
              </a:lnSpc>
              <a:buFont typeface="Arial"/>
              <a:buChar char="•"/>
            </a:pPr>
            <a:r>
              <a:rPr lang="en-US" sz="1800">
                <a:solidFill>
                  <a:srgbClr val="FFFFFF"/>
                </a:solidFill>
                <a:latin typeface="TT Supermolot Neue Expanded"/>
                <a:ea typeface="TT Supermolot Neue Expanded"/>
                <a:cs typeface="TT Supermolot Neue Expanded"/>
                <a:sym typeface="TT Supermolot Neue Expanded"/>
              </a:rPr>
              <a:t>Konvertuok 13 į dvejetainę sistemą.</a:t>
            </a:r>
          </a:p>
          <a:p>
            <a:pPr algn="just" marL="388622" indent="-194311" lvl="1">
              <a:lnSpc>
                <a:spcPts val="2520"/>
              </a:lnSpc>
              <a:buFont typeface="Arial"/>
              <a:buChar char="•"/>
            </a:pPr>
            <a:r>
              <a:rPr lang="en-US" sz="1800">
                <a:solidFill>
                  <a:srgbClr val="FFFFFF"/>
                </a:solidFill>
                <a:latin typeface="TT Supermolot Neue Expanded"/>
                <a:ea typeface="TT Supermolot Neue Expanded"/>
                <a:cs typeface="TT Supermolot Neue Expanded"/>
                <a:sym typeface="TT Supermolot Neue Expanded"/>
              </a:rPr>
              <a:t>Konvertuok 21 į dvejetainę sistemą.</a:t>
            </a:r>
          </a:p>
          <a:p>
            <a:pPr algn="just" marL="388622" indent="-194311" lvl="1">
              <a:lnSpc>
                <a:spcPts val="2520"/>
              </a:lnSpc>
              <a:buFont typeface="Arial"/>
              <a:buChar char="•"/>
            </a:pPr>
            <a:r>
              <a:rPr lang="en-US" sz="1800">
                <a:solidFill>
                  <a:srgbClr val="FFFFFF"/>
                </a:solidFill>
                <a:latin typeface="TT Supermolot Neue Expanded"/>
                <a:ea typeface="TT Supermolot Neue Expanded"/>
                <a:cs typeface="TT Supermolot Neue Expanded"/>
                <a:sym typeface="TT Supermolot Neue Expanded"/>
              </a:rPr>
              <a:t>Konvertuok 31 į dvejetainę sistemą.</a:t>
            </a:r>
          </a:p>
          <a:p>
            <a:pPr algn="just" marL="388622" indent="-194311" lvl="1">
              <a:lnSpc>
                <a:spcPts val="2520"/>
              </a:lnSpc>
              <a:spcBef>
                <a:spcPct val="0"/>
              </a:spcBef>
              <a:buFont typeface="Arial"/>
              <a:buChar char="•"/>
            </a:pPr>
            <a:r>
              <a:rPr lang="en-US" sz="1800">
                <a:solidFill>
                  <a:srgbClr val="FFFFFF"/>
                </a:solidFill>
                <a:latin typeface="TT Supermolot Neue Expanded"/>
                <a:ea typeface="TT Supermolot Neue Expanded"/>
                <a:cs typeface="TT Supermolot Neue Expanded"/>
                <a:sym typeface="TT Supermolot Neue Expanded"/>
              </a:rPr>
              <a:t>Konvertuok 45 į dvejetainę sistemą.</a:t>
            </a:r>
          </a:p>
          <a:p>
            <a:pPr algn="just" marL="0" indent="0" lvl="0">
              <a:lnSpc>
                <a:spcPts val="2520"/>
              </a:lnSpc>
              <a:spcBef>
                <a:spcPct val="0"/>
              </a:spcBef>
            </a:pPr>
          </a:p>
        </p:txBody>
      </p:sp>
      <p:sp>
        <p:nvSpPr>
          <p:cNvPr name="TextBox 14" id="14"/>
          <p:cNvSpPr txBox="true"/>
          <p:nvPr/>
        </p:nvSpPr>
        <p:spPr>
          <a:xfrm rot="0">
            <a:off x="10354415" y="3530724"/>
            <a:ext cx="3676845" cy="3587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800"/>
              </a:lnSpc>
            </a:pPr>
            <a:r>
              <a:rPr lang="en-US" b="true" sz="2000">
                <a:solidFill>
                  <a:srgbClr val="FFFFFF"/>
                </a:solidFill>
                <a:latin typeface="TT Supermolot Neue Expanded Bold"/>
                <a:ea typeface="TT Supermolot Neue Expanded Bold"/>
                <a:cs typeface="TT Supermolot Neue Expanded Bold"/>
                <a:sym typeface="TT Supermolot Neue Expanded Bold"/>
              </a:rPr>
              <a:t>10 į 16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10245673" y="4032374"/>
            <a:ext cx="5006306" cy="188785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 marL="388622" indent="-194311" lvl="1">
              <a:lnSpc>
                <a:spcPts val="2520"/>
              </a:lnSpc>
              <a:buFont typeface="Arial"/>
              <a:buChar char="•"/>
            </a:pPr>
            <a:r>
              <a:rPr lang="en-US" sz="1800">
                <a:solidFill>
                  <a:srgbClr val="FFFFFF"/>
                </a:solidFill>
                <a:latin typeface="TT Supermolot Neue Expanded"/>
                <a:ea typeface="TT Supermolot Neue Expanded"/>
                <a:cs typeface="TT Supermolot Neue Expanded"/>
                <a:sym typeface="TT Supermolot Neue Expanded"/>
              </a:rPr>
              <a:t>Konvertuok 18 į šešioliktainę sistemą.</a:t>
            </a:r>
          </a:p>
          <a:p>
            <a:pPr algn="just" marL="388622" indent="-194311" lvl="1">
              <a:lnSpc>
                <a:spcPts val="2520"/>
              </a:lnSpc>
              <a:buFont typeface="Arial"/>
              <a:buChar char="•"/>
            </a:pPr>
            <a:r>
              <a:rPr lang="en-US" sz="1800">
                <a:solidFill>
                  <a:srgbClr val="FFFFFF"/>
                </a:solidFill>
                <a:latin typeface="TT Supermolot Neue Expanded"/>
                <a:ea typeface="TT Supermolot Neue Expanded"/>
                <a:cs typeface="TT Supermolot Neue Expanded"/>
                <a:sym typeface="TT Supermolot Neue Expanded"/>
              </a:rPr>
              <a:t>Konvertuok 47 į šešioliktainę sistemą.</a:t>
            </a:r>
          </a:p>
          <a:p>
            <a:pPr algn="just" marL="388622" indent="-194311" lvl="1">
              <a:lnSpc>
                <a:spcPts val="2520"/>
              </a:lnSpc>
              <a:buFont typeface="Arial"/>
              <a:buChar char="•"/>
            </a:pPr>
            <a:r>
              <a:rPr lang="en-US" sz="1800">
                <a:solidFill>
                  <a:srgbClr val="FFFFFF"/>
                </a:solidFill>
                <a:latin typeface="TT Supermolot Neue Expanded"/>
                <a:ea typeface="TT Supermolot Neue Expanded"/>
                <a:cs typeface="TT Supermolot Neue Expanded"/>
                <a:sym typeface="TT Supermolot Neue Expanded"/>
              </a:rPr>
              <a:t>Konvertuok 123 į šešioliktainę sistemą.</a:t>
            </a:r>
          </a:p>
          <a:p>
            <a:pPr algn="just" marL="388622" indent="-194311" lvl="1">
              <a:lnSpc>
                <a:spcPts val="2520"/>
              </a:lnSpc>
              <a:buFont typeface="Arial"/>
              <a:buChar char="•"/>
            </a:pPr>
            <a:r>
              <a:rPr lang="en-US" sz="1800">
                <a:solidFill>
                  <a:srgbClr val="FFFFFF"/>
                </a:solidFill>
                <a:latin typeface="TT Supermolot Neue Expanded"/>
                <a:ea typeface="TT Supermolot Neue Expanded"/>
                <a:cs typeface="TT Supermolot Neue Expanded"/>
                <a:sym typeface="TT Supermolot Neue Expanded"/>
              </a:rPr>
              <a:t>Konvertuok 255 į šešioliktainę sistemą.</a:t>
            </a:r>
          </a:p>
          <a:p>
            <a:pPr algn="just" marL="388622" indent="-194311" lvl="1">
              <a:lnSpc>
                <a:spcPts val="2520"/>
              </a:lnSpc>
              <a:spcBef>
                <a:spcPct val="0"/>
              </a:spcBef>
              <a:buFont typeface="Arial"/>
              <a:buChar char="•"/>
            </a:pPr>
            <a:r>
              <a:rPr lang="en-US" sz="1800">
                <a:solidFill>
                  <a:srgbClr val="FFFFFF"/>
                </a:solidFill>
                <a:latin typeface="TT Supermolot Neue Expanded"/>
                <a:ea typeface="TT Supermolot Neue Expanded"/>
                <a:cs typeface="TT Supermolot Neue Expanded"/>
                <a:sym typeface="TT Supermolot Neue Expanded"/>
              </a:rPr>
              <a:t>Konvertuok 4095 į šešioliktainę sistemą.</a:t>
            </a:r>
          </a:p>
          <a:p>
            <a:pPr algn="just" marL="0" indent="0" lvl="0">
              <a:lnSpc>
                <a:spcPts val="2520"/>
              </a:lnSpc>
              <a:spcBef>
                <a:spcPct val="0"/>
              </a:spcBef>
            </a:pPr>
          </a:p>
        </p:txBody>
      </p:sp>
      <p:sp>
        <p:nvSpPr>
          <p:cNvPr name="TextBox 16" id="16"/>
          <p:cNvSpPr txBox="true"/>
          <p:nvPr/>
        </p:nvSpPr>
        <p:spPr>
          <a:xfrm rot="0">
            <a:off x="15815182" y="820738"/>
            <a:ext cx="2159658" cy="3587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2800"/>
              </a:lnSpc>
              <a:spcBef>
                <a:spcPct val="0"/>
              </a:spcBef>
            </a:pPr>
            <a:r>
              <a:rPr lang="en-US" b="true" sz="2000">
                <a:solidFill>
                  <a:srgbClr val="FFFFFF"/>
                </a:solidFill>
                <a:latin typeface="TT Supermolot Neue Expanded Bold"/>
                <a:ea typeface="TT Supermolot Neue Expanded Bold"/>
                <a:cs typeface="TT Supermolot Neue Expanded Bold"/>
                <a:sym typeface="TT Supermolot Neue Expanded Bold"/>
              </a:rPr>
              <a:t>Į PRADŽIĄ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tru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18288000" y="0"/>
                </a:moveTo>
                <a:lnTo>
                  <a:pt x="0" y="0"/>
                </a:lnTo>
                <a:lnTo>
                  <a:pt x="0" y="10287000"/>
                </a:lnTo>
                <a:lnTo>
                  <a:pt x="18288000" y="10287000"/>
                </a:lnTo>
                <a:lnTo>
                  <a:pt x="18288000" y="0"/>
                </a:lnTo>
                <a:close/>
              </a:path>
            </a:pathLst>
          </a:custGeom>
          <a:blipFill>
            <a:blip r:embed="rId2"/>
            <a:stretch>
              <a:fillRect l="0" t="0" r="0" b="-18444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3196833" y="4041680"/>
            <a:ext cx="11894334" cy="197503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16089"/>
              </a:lnSpc>
              <a:spcBef>
                <a:spcPct val="0"/>
              </a:spcBef>
            </a:pPr>
            <a:r>
              <a:rPr lang="en-US" b="true" sz="11492">
                <a:solidFill>
                  <a:srgbClr val="FFFFFF"/>
                </a:solidFill>
                <a:latin typeface="TT Supermolot Neue Expanded Bold"/>
                <a:ea typeface="TT Supermolot Neue Expanded Bold"/>
                <a:cs typeface="TT Supermolot Neue Expanded Bold"/>
                <a:sym typeface="TT Supermolot Neue Expanded Bold"/>
              </a:rPr>
              <a:t>KLAUSIMAI?</a:t>
            </a:r>
          </a:p>
        </p:txBody>
      </p:sp>
      <p:sp>
        <p:nvSpPr>
          <p:cNvPr name="TextBox 4" id="4"/>
          <p:cNvSpPr txBox="true"/>
          <p:nvPr/>
        </p:nvSpPr>
        <p:spPr>
          <a:xfrm rot="0">
            <a:off x="11709978" y="820738"/>
            <a:ext cx="1431081" cy="3587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2800"/>
              </a:lnSpc>
              <a:spcBef>
                <a:spcPct val="0"/>
              </a:spcBef>
            </a:pPr>
            <a:r>
              <a:rPr lang="en-US" b="true" sz="2000">
                <a:solidFill>
                  <a:srgbClr val="FFFFFF"/>
                </a:solidFill>
                <a:latin typeface="TT Supermolot Neue Expanded Bold"/>
                <a:ea typeface="TT Supermolot Neue Expanded Bold"/>
                <a:cs typeface="TT Supermolot Neue Expanded Bold"/>
                <a:sym typeface="TT Supermolot Neue Expanded Bold"/>
              </a:rPr>
              <a:t>HOME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13819705" y="820738"/>
            <a:ext cx="1431081" cy="3587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2800"/>
              </a:lnSpc>
              <a:spcBef>
                <a:spcPct val="0"/>
              </a:spcBef>
            </a:pPr>
            <a:r>
              <a:rPr lang="en-US" sz="2000">
                <a:solidFill>
                  <a:srgbClr val="FFFFFF"/>
                </a:solidFill>
                <a:latin typeface="TT Supermolot Neue Expanded"/>
                <a:ea typeface="TT Supermolot Neue Expanded"/>
                <a:cs typeface="TT Supermolot Neue Expanded"/>
                <a:sym typeface="TT Supermolot Neue Expanded"/>
              </a:rPr>
              <a:t>ABOUT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15828219" y="820738"/>
            <a:ext cx="1431081" cy="3587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2800"/>
              </a:lnSpc>
              <a:spcBef>
                <a:spcPct val="0"/>
              </a:spcBef>
            </a:pPr>
            <a:r>
              <a:rPr lang="en-US" sz="2000">
                <a:solidFill>
                  <a:srgbClr val="FFFFFF"/>
                </a:solidFill>
                <a:latin typeface="TT Supermolot Neue Expanded"/>
                <a:ea typeface="TT Supermolot Neue Expanded"/>
                <a:cs typeface="TT Supermolot Neue Expanded"/>
                <a:sym typeface="TT Supermolot Neue Expanded"/>
              </a:rPr>
              <a:t>MORE</a:t>
            </a:r>
          </a:p>
        </p:txBody>
      </p:sp>
      <p:sp>
        <p:nvSpPr>
          <p:cNvPr name="Freeform 7" id="7"/>
          <p:cNvSpPr/>
          <p:nvPr/>
        </p:nvSpPr>
        <p:spPr>
          <a:xfrm flipH="false" flipV="false" rot="0">
            <a:off x="-340989" y="1536593"/>
            <a:ext cx="1751134" cy="1124105"/>
          </a:xfrm>
          <a:custGeom>
            <a:avLst/>
            <a:gdLst/>
            <a:ahLst/>
            <a:cxnLst/>
            <a:rect r="r" b="b" t="t" l="l"/>
            <a:pathLst>
              <a:path h="1124105" w="1751134">
                <a:moveTo>
                  <a:pt x="0" y="0"/>
                </a:moveTo>
                <a:lnTo>
                  <a:pt x="1751135" y="0"/>
                </a:lnTo>
                <a:lnTo>
                  <a:pt x="1751135" y="1124105"/>
                </a:lnTo>
                <a:lnTo>
                  <a:pt x="0" y="1124105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16877854" y="7626302"/>
            <a:ext cx="1751134" cy="1124105"/>
          </a:xfrm>
          <a:custGeom>
            <a:avLst/>
            <a:gdLst/>
            <a:ahLst/>
            <a:cxnLst/>
            <a:rect r="r" b="b" t="t" l="l"/>
            <a:pathLst>
              <a:path h="1124105" w="1751134">
                <a:moveTo>
                  <a:pt x="0" y="0"/>
                </a:moveTo>
                <a:lnTo>
                  <a:pt x="1751135" y="0"/>
                </a:lnTo>
                <a:lnTo>
                  <a:pt x="1751135" y="1124105"/>
                </a:lnTo>
                <a:lnTo>
                  <a:pt x="0" y="1124105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-1698510" y="8977274"/>
            <a:ext cx="3397020" cy="562052"/>
          </a:xfrm>
          <a:custGeom>
            <a:avLst/>
            <a:gdLst/>
            <a:ahLst/>
            <a:cxnLst/>
            <a:rect r="r" b="b" t="t" l="l"/>
            <a:pathLst>
              <a:path h="562052" w="3397020">
                <a:moveTo>
                  <a:pt x="0" y="0"/>
                </a:moveTo>
                <a:lnTo>
                  <a:pt x="3397020" y="0"/>
                </a:lnTo>
                <a:lnTo>
                  <a:pt x="3397020" y="562052"/>
                </a:lnTo>
                <a:lnTo>
                  <a:pt x="0" y="562052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16543759" y="1639594"/>
            <a:ext cx="3397020" cy="562052"/>
          </a:xfrm>
          <a:custGeom>
            <a:avLst/>
            <a:gdLst/>
            <a:ahLst/>
            <a:cxnLst/>
            <a:rect r="r" b="b" t="t" l="l"/>
            <a:pathLst>
              <a:path h="562052" w="3397020">
                <a:moveTo>
                  <a:pt x="0" y="0"/>
                </a:moveTo>
                <a:lnTo>
                  <a:pt x="3397020" y="0"/>
                </a:lnTo>
                <a:lnTo>
                  <a:pt x="3397020" y="562053"/>
                </a:lnTo>
                <a:lnTo>
                  <a:pt x="0" y="562053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DAGcpsTOTCs</dc:identifier>
  <dcterms:modified xsi:type="dcterms:W3CDTF">2011-08-01T06:04:30Z</dcterms:modified>
  <cp:revision>1</cp:revision>
  <dc:title>Blue and White Gradient Bold Neon Modern Geometric Shape Programming Presentation</dc:title>
</cp:coreProperties>
</file>