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41"/>
  </p:notesMasterIdLst>
  <p:handoutMasterIdLst>
    <p:handoutMasterId r:id="rId42"/>
  </p:handoutMasterIdLst>
  <p:sldIdLst>
    <p:sldId id="322" r:id="rId2"/>
    <p:sldId id="363" r:id="rId3"/>
    <p:sldId id="364" r:id="rId4"/>
    <p:sldId id="391" r:id="rId5"/>
    <p:sldId id="397" r:id="rId6"/>
    <p:sldId id="392" r:id="rId7"/>
    <p:sldId id="393" r:id="rId8"/>
    <p:sldId id="398" r:id="rId9"/>
    <p:sldId id="394" r:id="rId10"/>
    <p:sldId id="395" r:id="rId11"/>
    <p:sldId id="396" r:id="rId12"/>
    <p:sldId id="370" r:id="rId13"/>
    <p:sldId id="399" r:id="rId14"/>
    <p:sldId id="400" r:id="rId15"/>
    <p:sldId id="401" r:id="rId16"/>
    <p:sldId id="402" r:id="rId17"/>
    <p:sldId id="403" r:id="rId18"/>
    <p:sldId id="324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415" r:id="rId31"/>
    <p:sldId id="416" r:id="rId32"/>
    <p:sldId id="417" r:id="rId33"/>
    <p:sldId id="418" r:id="rId34"/>
    <p:sldId id="419" r:id="rId35"/>
    <p:sldId id="420" r:id="rId36"/>
    <p:sldId id="421" r:id="rId37"/>
    <p:sldId id="422" r:id="rId38"/>
    <p:sldId id="423" r:id="rId39"/>
    <p:sldId id="323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0" autoAdjust="0"/>
    <p:restoredTop sz="95859" autoAdjust="0"/>
  </p:normalViewPr>
  <p:slideViewPr>
    <p:cSldViewPr snapToGrid="0" snapToObjects="1">
      <p:cViewPr varScale="1">
        <p:scale>
          <a:sx n="107" d="100"/>
          <a:sy n="107" d="100"/>
        </p:scale>
        <p:origin x="720" y="102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04/29/2026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2026-04-29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 (santrauka)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VII</a:t>
            </a:r>
            <a:r>
              <a:rPr lang="lt-LT" dirty="0">
                <a:solidFill>
                  <a:schemeClr val="bg1"/>
                </a:solidFill>
              </a:rPr>
              <a:t>I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4297C-7E15-553B-0BAC-DC3040763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A5958654-A82E-C7C8-ECF3-66BA8541FAA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3C01E1A8-86A5-891D-7A05-B49B3FBCE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600" dirty="0"/>
              <a:t>RGB (</a:t>
            </a:r>
            <a:r>
              <a:rPr lang="lt-LT" sz="3600" dirty="0" err="1"/>
              <a:t>Red</a:t>
            </a:r>
            <a:r>
              <a:rPr lang="lt-LT" sz="3600" dirty="0"/>
              <a:t>, </a:t>
            </a:r>
            <a:r>
              <a:rPr lang="lt-LT" sz="3600" dirty="0" err="1"/>
              <a:t>Green</a:t>
            </a:r>
            <a:r>
              <a:rPr lang="lt-LT" sz="3600" dirty="0"/>
              <a:t>, </a:t>
            </a:r>
            <a:r>
              <a:rPr lang="lt-LT" sz="3600" dirty="0" err="1"/>
              <a:t>Blue</a:t>
            </a:r>
            <a:r>
              <a:rPr lang="lt-LT" sz="3600" dirty="0"/>
              <a:t> – Raudona, Žalia, Mėlyna)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C4E6B645-9237-746C-C1B0-B4822AFF8DD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891553"/>
            <a:ext cx="11159998" cy="4771640"/>
          </a:xfrm>
        </p:spPr>
        <p:txBody>
          <a:bodyPr/>
          <a:lstStyle/>
          <a:p>
            <a:pPr marL="0" indent="0">
              <a:buNone/>
            </a:pPr>
            <a:r>
              <a:rPr lang="lt-LT" sz="1800" dirty="0"/>
              <a:t>RGB – tai spalvų sistema, kurioje spalvos kuriamos </a:t>
            </a:r>
            <a:r>
              <a:rPr lang="lt-LT" sz="1800" b="1" dirty="0"/>
              <a:t>maišant šviesos spalvas</a:t>
            </a:r>
            <a:r>
              <a:rPr lang="lt-LT" sz="1800" dirty="0"/>
              <a:t>.  Spalva formuojama iš trijų pagrindinių spalvų: raudonos (</a:t>
            </a:r>
            <a:r>
              <a:rPr lang="lt-LT" sz="1800" dirty="0" err="1"/>
              <a:t>Red</a:t>
            </a:r>
            <a:r>
              <a:rPr lang="lt-LT" sz="1800" dirty="0"/>
              <a:t>), žalios (</a:t>
            </a:r>
            <a:r>
              <a:rPr lang="lt-LT" sz="1800" dirty="0" err="1"/>
              <a:t>Green</a:t>
            </a:r>
            <a:r>
              <a:rPr lang="lt-LT" sz="1800" dirty="0"/>
              <a:t>) ir mėlynos (</a:t>
            </a:r>
            <a:r>
              <a:rPr lang="lt-LT" sz="1800" dirty="0" err="1"/>
              <a:t>Blue</a:t>
            </a:r>
            <a:r>
              <a:rPr lang="lt-LT" sz="1800" dirty="0"/>
              <a:t>).</a:t>
            </a:r>
          </a:p>
          <a:p>
            <a:pPr marL="0" indent="0">
              <a:buNone/>
            </a:pPr>
            <a:endParaRPr lang="lt-LT" sz="1800" dirty="0"/>
          </a:p>
          <a:p>
            <a:pPr marL="0" indent="0">
              <a:buNone/>
            </a:pPr>
            <a:r>
              <a:rPr lang="lt-LT" b="1" dirty="0"/>
              <a:t>Kaip veikia: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Kai </a:t>
            </a:r>
            <a:r>
              <a:rPr lang="lt-LT" sz="1800" b="1" dirty="0"/>
              <a:t>visos trys spalvos sumaišomos maksimaliu intensyvumu</a:t>
            </a:r>
            <a:r>
              <a:rPr lang="lt-LT" sz="1800" dirty="0"/>
              <a:t>, gaunama </a:t>
            </a:r>
            <a:r>
              <a:rPr lang="lt-LT" sz="1800" b="1" dirty="0"/>
              <a:t>balta spalva</a:t>
            </a:r>
            <a:r>
              <a:rPr lang="lt-LT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Kai nė viena spalva nešviečia (visų reikšmės 0) – gaunama </a:t>
            </a:r>
            <a:r>
              <a:rPr lang="lt-LT" sz="1800" b="1" dirty="0"/>
              <a:t>juoda spalva</a:t>
            </a:r>
            <a:r>
              <a:rPr lang="lt-LT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Visos spalvos gaunamos skirtingais santykiais sumaišant 3 paminėtas spalvas, kurios gali turėti 256 atspalvius. Todėl pikselio spalvų kiekis 256 * 256 * 256 = 16 777 216.</a:t>
            </a:r>
          </a:p>
          <a:p>
            <a:pPr>
              <a:buFont typeface="Arial" panose="020B0604020202020204" pitchFamily="34" charset="0"/>
              <a:buChar char="•"/>
            </a:pPr>
            <a:endParaRPr lang="lt-LT" sz="1800" dirty="0"/>
          </a:p>
          <a:p>
            <a:pPr marL="0" indent="0">
              <a:buNone/>
            </a:pPr>
            <a:r>
              <a:rPr lang="lt-LT" b="1" dirty="0"/>
              <a:t>Kur naudojama: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Ekranams</a:t>
            </a:r>
            <a:r>
              <a:rPr lang="lt-LT" sz="1800" dirty="0"/>
              <a:t> – kompiuterių monitoriai, televizoriai, išmanieji telefonai, planšetės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Skaitmeninei žiniasklaidai</a:t>
            </a:r>
            <a:r>
              <a:rPr lang="lt-LT" sz="1800" dirty="0"/>
              <a:t> – interneto svetainėms, skaitmeninėms nuotraukoms, </a:t>
            </a:r>
            <a:r>
              <a:rPr lang="lt-LT" sz="1800" dirty="0" err="1"/>
              <a:t>video</a:t>
            </a:r>
            <a:endParaRPr lang="lt-LT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LED ekranai – naudoja RGB technologiją per mažų šviesos diodų grupes</a:t>
            </a:r>
          </a:p>
          <a:p>
            <a:pPr>
              <a:buFont typeface="Arial" panose="020B0604020202020204" pitchFamily="34" charset="0"/>
              <a:buChar char="•"/>
            </a:pPr>
            <a:endParaRPr lang="lt-LT" sz="1800" dirty="0"/>
          </a:p>
          <a:p>
            <a:pPr marL="0" indent="0">
              <a:buNone/>
            </a:pP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029732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19A59-CCFB-913B-2834-EAC237DE4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240306B3-A9BB-F260-EE5B-00E09A15A3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D6429FC3-D191-FC2C-BCBD-D78704BF3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200" dirty="0"/>
              <a:t>CMYK (</a:t>
            </a:r>
            <a:r>
              <a:rPr lang="lt-LT" sz="3200" dirty="0" err="1"/>
              <a:t>Cyan</a:t>
            </a:r>
            <a:r>
              <a:rPr lang="lt-LT" sz="3200" dirty="0"/>
              <a:t>, </a:t>
            </a:r>
            <a:r>
              <a:rPr lang="lt-LT" sz="3200" dirty="0" err="1"/>
              <a:t>Magenta</a:t>
            </a:r>
            <a:r>
              <a:rPr lang="lt-LT" sz="3200" dirty="0"/>
              <a:t>, </a:t>
            </a:r>
            <a:r>
              <a:rPr lang="lt-LT" sz="3200" dirty="0" err="1"/>
              <a:t>Yellow</a:t>
            </a:r>
            <a:r>
              <a:rPr lang="lt-LT" sz="3200" dirty="0"/>
              <a:t>, </a:t>
            </a:r>
            <a:r>
              <a:rPr lang="lt-LT" sz="3200" dirty="0" err="1"/>
              <a:t>Key</a:t>
            </a:r>
            <a:r>
              <a:rPr lang="lt-LT" sz="3200" dirty="0"/>
              <a:t>/</a:t>
            </a:r>
            <a:r>
              <a:rPr lang="lt-LT" sz="3200" dirty="0" err="1"/>
              <a:t>Black</a:t>
            </a:r>
            <a:r>
              <a:rPr lang="lt-LT" sz="3200" dirty="0"/>
              <a:t> – Žydra, Purpurinė, Geltona, Juoda)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E6B82D13-2FD5-595F-77F0-F07D6A056C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285999"/>
            <a:ext cx="11159998" cy="4377193"/>
          </a:xfrm>
        </p:spPr>
        <p:txBody>
          <a:bodyPr/>
          <a:lstStyle/>
          <a:p>
            <a:pPr marL="0" indent="0">
              <a:buNone/>
            </a:pPr>
            <a:r>
              <a:rPr lang="lt-LT" dirty="0"/>
              <a:t>CMYK – tai spalvų sistema, kurioje spalvos kuriamos </a:t>
            </a:r>
            <a:r>
              <a:rPr lang="lt-LT" b="1" dirty="0"/>
              <a:t>sugeriant šviesą</a:t>
            </a:r>
            <a:r>
              <a:rPr lang="lt-LT" dirty="0"/>
              <a:t>. Spalva formuojama iš keturių pagrindinių spalvų: žydros (</a:t>
            </a:r>
            <a:r>
              <a:rPr lang="lt-LT" dirty="0" err="1"/>
              <a:t>Cyan</a:t>
            </a:r>
            <a:r>
              <a:rPr lang="lt-LT" dirty="0"/>
              <a:t>), purpurinės/rausvai violetinės (</a:t>
            </a:r>
            <a:r>
              <a:rPr lang="lt-LT" dirty="0" err="1"/>
              <a:t>Magenta</a:t>
            </a:r>
            <a:r>
              <a:rPr lang="lt-LT" dirty="0"/>
              <a:t>), geltonos (</a:t>
            </a:r>
            <a:r>
              <a:rPr lang="lt-LT" dirty="0" err="1"/>
              <a:t>Yellow</a:t>
            </a:r>
            <a:r>
              <a:rPr lang="lt-LT" dirty="0"/>
              <a:t>) ir juodos (</a:t>
            </a:r>
            <a:r>
              <a:rPr lang="lt-LT" dirty="0" err="1"/>
              <a:t>Key</a:t>
            </a:r>
            <a:r>
              <a:rPr lang="lt-LT" dirty="0"/>
              <a:t>/</a:t>
            </a:r>
            <a:r>
              <a:rPr lang="lt-LT" dirty="0" err="1"/>
              <a:t>Black</a:t>
            </a:r>
            <a:r>
              <a:rPr lang="lt-LT" dirty="0"/>
              <a:t>).</a:t>
            </a:r>
            <a:br>
              <a:rPr lang="lt-LT" sz="1800" dirty="0"/>
            </a:br>
            <a:endParaRPr lang="lt-LT" sz="1800" dirty="0"/>
          </a:p>
          <a:p>
            <a:pPr marL="0" indent="0">
              <a:buNone/>
            </a:pPr>
            <a:r>
              <a:rPr lang="lt-LT" b="1" dirty="0"/>
              <a:t>Kaip veikia: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Spalvos tepamos ant </a:t>
            </a:r>
            <a:r>
              <a:rPr lang="lt-LT" sz="1800" b="1" dirty="0"/>
              <a:t>balto popieriaus</a:t>
            </a:r>
            <a:r>
              <a:rPr lang="lt-LT" sz="1800" dirty="0"/>
              <a:t>, o skirtingos spalvos </a:t>
            </a:r>
            <a:r>
              <a:rPr lang="lt-LT" sz="1800" b="1" dirty="0"/>
              <a:t>sugeria šviesą</a:t>
            </a:r>
            <a:r>
              <a:rPr lang="lt-LT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Kai visos trys spalvos (</a:t>
            </a:r>
            <a:r>
              <a:rPr lang="lt-LT" sz="1800" dirty="0" err="1"/>
              <a:t>Cyan</a:t>
            </a:r>
            <a:r>
              <a:rPr lang="lt-LT" sz="1800" dirty="0"/>
              <a:t>, </a:t>
            </a:r>
            <a:r>
              <a:rPr lang="lt-LT" sz="1800" dirty="0" err="1"/>
              <a:t>Magenta</a:t>
            </a:r>
            <a:r>
              <a:rPr lang="lt-LT" sz="1800" dirty="0"/>
              <a:t>, </a:t>
            </a:r>
            <a:r>
              <a:rPr lang="lt-LT" sz="1800" dirty="0" err="1"/>
              <a:t>Yellow</a:t>
            </a:r>
            <a:r>
              <a:rPr lang="lt-LT" sz="1800" dirty="0"/>
              <a:t>) sumaišomos, teoriškai turėtų gautis juoda, bet dėl dažų pigmentų išeina tamsi ruda. Todėl pridedama </a:t>
            </a:r>
            <a:r>
              <a:rPr lang="lt-LT" sz="1800" b="1" dirty="0"/>
              <a:t>juoda spalva (K – </a:t>
            </a:r>
            <a:r>
              <a:rPr lang="lt-LT" sz="1800" b="1" dirty="0" err="1"/>
              <a:t>Key</a:t>
            </a:r>
            <a:r>
              <a:rPr lang="lt-LT" sz="1800" b="1" dirty="0"/>
              <a:t>)</a:t>
            </a:r>
            <a:r>
              <a:rPr lang="lt-LT" sz="1800" dirty="0"/>
              <a:t> grynai juodai spalvai.</a:t>
            </a:r>
          </a:p>
          <a:p>
            <a:pPr>
              <a:buFont typeface="Arial" panose="020B0604020202020204" pitchFamily="34" charset="0"/>
              <a:buChar char="•"/>
            </a:pPr>
            <a:endParaRPr lang="lt-LT" sz="1800" dirty="0"/>
          </a:p>
          <a:p>
            <a:pPr marL="0" indent="0">
              <a:buNone/>
            </a:pPr>
            <a:r>
              <a:rPr lang="lt-LT" b="1" dirty="0"/>
              <a:t>Kur naudojama: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Spausdinimui</a:t>
            </a:r>
            <a:r>
              <a:rPr lang="lt-LT" sz="1800" dirty="0"/>
              <a:t> – ofsetinė spauda, skaitmeninė spauda, spausdintuvai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Spausdintas turinys – brošiūros, plakatai, vizitinės kortelės, knygos, žurnalai</a:t>
            </a:r>
          </a:p>
          <a:p>
            <a:pPr>
              <a:buFont typeface="Arial" panose="020B0604020202020204" pitchFamily="34" charset="0"/>
              <a:buChar char="•"/>
            </a:pPr>
            <a:endParaRPr lang="lt-LT" sz="1800" dirty="0"/>
          </a:p>
          <a:p>
            <a:pPr marL="0" indent="0">
              <a:buNone/>
            </a:pP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957884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72" y="3771426"/>
            <a:ext cx="10857689" cy="2037514"/>
          </a:xfrm>
        </p:spPr>
        <p:txBody>
          <a:bodyPr/>
          <a:lstStyle/>
          <a:p>
            <a:r>
              <a:rPr lang="lt-LT" dirty="0"/>
              <a:t>Animacija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3277677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317B4-8B8E-D6A0-A3FD-99BEE59C1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69AFC02F-FDA4-4D13-EA12-F85D27B4F1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EB40FD71-46FE-2DFA-165F-5280F2E12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200" dirty="0"/>
              <a:t>Kas yra animacija?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25BC009E-14AE-DB87-1639-E0B6F96B674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Animacija</a:t>
            </a:r>
            <a:r>
              <a:rPr lang="lt-LT" dirty="0"/>
              <a:t> – tai judančių vaizdų kūrimo procesas. Žodis kilęs iš lotynų kalbos „</a:t>
            </a:r>
            <a:r>
              <a:rPr lang="lt-LT" dirty="0" err="1"/>
              <a:t>anima</a:t>
            </a:r>
            <a:r>
              <a:rPr lang="lt-LT" dirty="0"/>
              <a:t>“ (siela, kvėpavimas) ir „</a:t>
            </a:r>
            <a:r>
              <a:rPr lang="lt-LT" dirty="0" err="1"/>
              <a:t>animātiō</a:t>
            </a:r>
            <a:r>
              <a:rPr lang="lt-LT" dirty="0"/>
              <a:t>“ (gyvybės suteikimas). </a:t>
            </a:r>
            <a:r>
              <a:rPr lang="lt-LT" b="1" dirty="0"/>
              <a:t>Animacija yra judesio iliuzija</a:t>
            </a:r>
            <a:r>
              <a:rPr lang="lt-LT" dirty="0"/>
              <a:t> – sukuriama judesio pojūtis statinius vaizdus rodant greitai vienas po kito.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r>
              <a:rPr lang="lt-LT" b="1" dirty="0"/>
              <a:t>Animacijos tipai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2D animacija</a:t>
            </a:r>
            <a:r>
              <a:rPr lang="lt-LT" dirty="0"/>
              <a:t> – naudojami plokšti vaizdai:</a:t>
            </a:r>
          </a:p>
          <a:p>
            <a:pPr lvl="1"/>
            <a:r>
              <a:rPr lang="lt-LT" dirty="0"/>
              <a:t>Rankinė (tradicinė) – piešinys ant popieriaus ar skaidrių plokštelių</a:t>
            </a:r>
          </a:p>
          <a:p>
            <a:pPr lvl="1"/>
            <a:r>
              <a:rPr lang="lt-LT" dirty="0"/>
              <a:t>Kompiuterinė – kuriama kompiuteriu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3D animacija</a:t>
            </a:r>
            <a:r>
              <a:rPr lang="lt-LT" dirty="0"/>
              <a:t> – naudojami trimačiai modeliai ir aplinka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Stop-</a:t>
            </a:r>
            <a:r>
              <a:rPr lang="lt-LT" b="1" dirty="0" err="1"/>
              <a:t>motion</a:t>
            </a:r>
            <a:r>
              <a:rPr lang="lt-LT" b="1" dirty="0"/>
              <a:t> animacija</a:t>
            </a:r>
            <a:r>
              <a:rPr lang="lt-LT" dirty="0"/>
              <a:t> – fiziniai objektai fotografuojami po vieną kadrą</a:t>
            </a:r>
          </a:p>
          <a:p>
            <a:pPr marL="0" indent="0">
              <a:buNone/>
            </a:pP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endParaRPr lang="lt-LT" sz="1800" dirty="0"/>
          </a:p>
          <a:p>
            <a:pPr marL="0" indent="0">
              <a:buNone/>
            </a:pP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187802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E5E23-24CF-F554-5EEE-D624903B7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F858945C-19F1-69C5-B312-D2978409C6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C20D5ED7-6EFA-49BB-D5E8-123350902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200" dirty="0"/>
              <a:t>Pagrindinės animacijos sąvokos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36BF8636-D969-345A-9F02-173E8A2451F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Scenarijus</a:t>
            </a:r>
            <a:r>
              <a:rPr lang="lt-LT" dirty="0"/>
              <a:t> – siužeto kūrimas, personažų aprašymas, dialogai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 err="1"/>
              <a:t>Kadruotė</a:t>
            </a:r>
            <a:r>
              <a:rPr lang="lt-LT" b="1" dirty="0"/>
              <a:t>/Scenų planas (</a:t>
            </a:r>
            <a:r>
              <a:rPr lang="lt-LT" b="1" dirty="0" err="1"/>
              <a:t>Storyboard</a:t>
            </a:r>
            <a:r>
              <a:rPr lang="lt-LT" b="1" dirty="0"/>
              <a:t>)</a:t>
            </a:r>
            <a:r>
              <a:rPr lang="lt-LT" dirty="0"/>
              <a:t> – vizualus scenarijaus atpasakojimas per eskizus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Raktiniai kadrai (</a:t>
            </a:r>
            <a:r>
              <a:rPr lang="lt-LT" b="1" dirty="0" err="1"/>
              <a:t>Keyframes</a:t>
            </a:r>
            <a:r>
              <a:rPr lang="lt-LT" b="1" dirty="0"/>
              <a:t>)</a:t>
            </a:r>
            <a:r>
              <a:rPr lang="lt-LT" dirty="0"/>
              <a:t> – nustato svarbius objekto pokyčius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Tarpiniai kadrai (</a:t>
            </a:r>
            <a:r>
              <a:rPr lang="lt-LT" b="1" dirty="0" err="1"/>
              <a:t>In-betweens</a:t>
            </a:r>
            <a:r>
              <a:rPr lang="lt-LT" b="1" dirty="0"/>
              <a:t>)</a:t>
            </a:r>
            <a:r>
              <a:rPr lang="lt-LT" dirty="0"/>
              <a:t> – užpildo tarpus tarp raktinių kadrų, sukurdami sklandų judesį</a:t>
            </a:r>
          </a:p>
        </p:txBody>
      </p:sp>
    </p:spTree>
    <p:extLst>
      <p:ext uri="{BB962C8B-B14F-4D97-AF65-F5344CB8AC3E}">
        <p14:creationId xmlns:p14="http://schemas.microsoft.com/office/powerpoint/2010/main" val="1869256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F6C36-4DDC-AA15-7FFF-DD85CA2EB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ECFBAACA-7929-899B-D00E-CD8B50E470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ABC07303-742C-A018-7BAD-E490B706D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Animacijos kūrybinis procesas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990878D4-A51E-CE58-3EA2-5E5F7946BE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Personažai</a:t>
            </a:r>
            <a:r>
              <a:rPr lang="lt-LT" dirty="0"/>
              <a:t> – koncepcija, asmenybė, vizualinis dizainas, emocijos, santykiai, judesio stilius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Judėjimas</a:t>
            </a:r>
            <a:r>
              <a:rPr lang="lt-LT" dirty="0"/>
              <a:t> – atspindi natūralius judesius; naudojama „</a:t>
            </a:r>
            <a:r>
              <a:rPr lang="lt-LT" dirty="0" err="1"/>
              <a:t>motion</a:t>
            </a:r>
            <a:r>
              <a:rPr lang="lt-LT" dirty="0"/>
              <a:t> </a:t>
            </a:r>
            <a:r>
              <a:rPr lang="lt-LT" dirty="0" err="1"/>
              <a:t>capture</a:t>
            </a:r>
            <a:r>
              <a:rPr lang="lt-LT" dirty="0"/>
              <a:t>“ technologija; „</a:t>
            </a:r>
            <a:r>
              <a:rPr lang="lt-LT" dirty="0" err="1"/>
              <a:t>motion</a:t>
            </a:r>
            <a:r>
              <a:rPr lang="lt-LT" dirty="0"/>
              <a:t> </a:t>
            </a:r>
            <a:r>
              <a:rPr lang="lt-LT" dirty="0" err="1"/>
              <a:t>pathing</a:t>
            </a:r>
            <a:r>
              <a:rPr lang="lt-LT" dirty="0"/>
              <a:t>“ – tikslus judėjimo kelias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Fonas</a:t>
            </a:r>
            <a:r>
              <a:rPr lang="lt-LT" dirty="0"/>
              <a:t> – pritaikomas pagal veiksmą ir laiką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Garsas</a:t>
            </a:r>
            <a:r>
              <a:rPr lang="lt-LT" dirty="0"/>
              <a:t> – efektai, muzika, dialogai, sinchronizavimas su animacija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Montažas</a:t>
            </a:r>
            <a:r>
              <a:rPr lang="lt-LT" dirty="0"/>
              <a:t> – įvairių kadrų segmentų sujungimas į nuoseklią istoriją</a:t>
            </a:r>
          </a:p>
        </p:txBody>
      </p:sp>
    </p:spTree>
    <p:extLst>
      <p:ext uri="{BB962C8B-B14F-4D97-AF65-F5344CB8AC3E}">
        <p14:creationId xmlns:p14="http://schemas.microsoft.com/office/powerpoint/2010/main" val="1388297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DB115-AB13-4B31-3F90-E38C38AFE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84D1C163-DAF1-F333-07ED-6A7F4E63A5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8AA60565-2CE8-8D9F-27E6-BFF42BD93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Pagrindiniai animacijos principai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EF011BF4-D923-C8F0-4DE6-42B5A8AEE2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Spaudimas ir tempimas </a:t>
            </a:r>
            <a:r>
              <a:rPr lang="lt-LT" sz="1800" dirty="0"/>
              <a:t>– objektams suteikia svorį ir lankstumo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Pasirengimas veiksmui </a:t>
            </a:r>
            <a:r>
              <a:rPr lang="lt-LT" sz="1800" dirty="0"/>
              <a:t>– judesys, kuris paruošia žiūrovą kitam veiksmui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Pastatymas/režisūra </a:t>
            </a:r>
            <a:r>
              <a:rPr lang="lt-LT" sz="1800" dirty="0"/>
              <a:t>– aišku ir suprantamai pateikiama idėja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Tiesioginis veiksmas ir pozavimas</a:t>
            </a:r>
            <a:r>
              <a:rPr lang="lt-LT" sz="1800" dirty="0"/>
              <a:t> – animavimas kadras po kadro arba pagrindinių pozų nustatymas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Liekamas veiksmas ir persidengiantys veiksmai </a:t>
            </a:r>
            <a:r>
              <a:rPr lang="lt-LT" sz="1800" dirty="0"/>
              <a:t>– judesio tęstinumas ir skirtingas greitis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Sulėtinimas ir pagreitinimas </a:t>
            </a:r>
            <a:r>
              <a:rPr lang="lt-LT" sz="1800" dirty="0"/>
              <a:t>– judesys prasideda ir baigiasi lėčiau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Lankas </a:t>
            </a:r>
            <a:r>
              <a:rPr lang="lt-LT" sz="1800" dirty="0"/>
              <a:t> – gyvos būtybės juda lankais, ne tiesiomis linijomis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Antriniai veiksmai</a:t>
            </a:r>
            <a:r>
              <a:rPr lang="lt-LT" sz="1800" dirty="0"/>
              <a:t> – papildomi veiksmai, sustiprinantys pagrindinį veiksmą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Laikas </a:t>
            </a:r>
            <a:r>
              <a:rPr lang="lt-LT" sz="1800" dirty="0"/>
              <a:t> – kadrų skaičius, reikalingas veiksmui atlikti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Perdėtas vaizdavimas </a:t>
            </a:r>
            <a:r>
              <a:rPr lang="lt-LT" sz="1800" dirty="0"/>
              <a:t> – perdėjimas siekiant dramatiškesnio efekto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Tvirtas piešimas </a:t>
            </a:r>
            <a:r>
              <a:rPr lang="lt-LT" sz="1800" dirty="0"/>
              <a:t> – trimatės erdvės ir tūrio supratimas</a:t>
            </a:r>
          </a:p>
        </p:txBody>
      </p:sp>
    </p:spTree>
    <p:extLst>
      <p:ext uri="{BB962C8B-B14F-4D97-AF65-F5344CB8AC3E}">
        <p14:creationId xmlns:p14="http://schemas.microsoft.com/office/powerpoint/2010/main" val="363139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5E02F-73D8-F38F-1752-1700B3F63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D2591DC5-F1D6-9D3B-5230-84DC8CC37A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B19F057E-E932-31A2-E413-149DF1E5C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Liekamasis veiksmas </a:t>
            </a: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A5EAC49B-259D-00EE-BC1D-9542AD6797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Liekamasis veiksmas </a:t>
            </a:r>
            <a:r>
              <a:rPr lang="lt-LT" dirty="0"/>
              <a:t>- judesio tęstinumas, kai veiksmas jau baigiasi. Pavyzdžiui, kai personažas sustoja bėgti, jo drabužiai vis dar juda.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Reikalingas, kad </a:t>
            </a:r>
            <a:r>
              <a:rPr lang="lt-LT" b="1" dirty="0"/>
              <a:t>atrodytų natūraliai </a:t>
            </a:r>
            <a:r>
              <a:rPr lang="lt-LT" dirty="0"/>
              <a:t>ir nesustotų staiga, kaip atsitrenkęs į nematomą sieną.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Reikia </a:t>
            </a:r>
            <a:r>
              <a:rPr lang="lt-LT" b="1" dirty="0"/>
              <a:t>suplanuoti ir animuoti judėjimą už galutinės pozos ribų</a:t>
            </a:r>
            <a:r>
              <a:rPr lang="lt-LT" dirty="0"/>
              <a:t>, atsižvelgiant į </a:t>
            </a:r>
            <a:r>
              <a:rPr lang="lt-LT" b="1" dirty="0"/>
              <a:t>judėjimo greitį ir objekto masę</a:t>
            </a:r>
            <a:r>
              <a:rPr lang="lt-LT" dirty="0"/>
              <a:t>, o vėliau palaipsniui sugrąžinti objektą į galutinę pozą, kad liekamosios sekos atrodytų natūraliai ir būtų logiškos</a:t>
            </a:r>
            <a:r>
              <a:rPr lang="lt-LT" sz="1800" dirty="0"/>
              <a:t> </a:t>
            </a:r>
            <a:br>
              <a:rPr lang="lt-LT" sz="18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3884702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Asmens duomenys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DC1C2-F42E-D808-8B70-34D31B0D4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C15F47F5-511B-19F4-C1B5-8BFF677150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A1A9FBC8-A27B-61C1-3DBA-7DC157511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Kas yra asmens duomenys? </a:t>
            </a: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35E40642-60C0-2CDD-19FD-264B7CDCB38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Tai informacija, susijusi su </a:t>
            </a:r>
            <a:r>
              <a:rPr lang="lt-LT" b="1" dirty="0"/>
              <a:t>gyvu asmeniu, kurio tapatybė yra nustatyta arba gali būti nustatyta</a:t>
            </a:r>
            <a:r>
              <a:rPr lang="lt-LT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Skirtinga informacija, kuri surinkta kartu gali atskleisti konkretaus asmens tapatybę, taip pat yra asmens duomenys.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Asmens duomenys, iš kurių pašalinta asmeninė informacija, kurie yra užšifruoti ar kuriems yra </a:t>
            </a:r>
            <a:r>
              <a:rPr lang="lt-LT" b="1" dirty="0"/>
              <a:t>suteikti pseudonimai</a:t>
            </a:r>
            <a:r>
              <a:rPr lang="lt-LT" dirty="0"/>
              <a:t>, bet kuriuos galima panaudoti iš naujo nustatant asmens tapatybę, išlieka asmens duomenimis ir jiems taikomas BDAR.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Asmens duomenys, kurių </a:t>
            </a:r>
            <a:r>
              <a:rPr lang="lt-LT" b="1" dirty="0"/>
              <a:t>anonimiškumas </a:t>
            </a:r>
            <a:r>
              <a:rPr lang="lt-LT" dirty="0"/>
              <a:t>užtikrintas taip, kad asmens tapatybė negali arba nebegali būti nustatyta, nebelaikomi asmens duomenimis. Kad duomenys būtų iš tiesų anoniminiai, anonimiškumas turi būti užtikrintas negrįžtamai. </a:t>
            </a: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521668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Taškinė ir vektorinė grafika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97359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8DE20-8F10-9DCE-397B-C7D35E70F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4B8BB259-8419-00DE-2A46-9AA6CCF61A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FD18F1C3-73A5-D645-72DC-0AAC69409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Asmens duomenų pavyzdžiai</a:t>
            </a: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B6934D8F-CDC1-22DF-E34F-840B1EE62CD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Vardas, pavardė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Namų adresas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 err="1"/>
              <a:t>Elektronio</a:t>
            </a:r>
            <a:r>
              <a:rPr lang="lt-LT" sz="1800" dirty="0"/>
              <a:t> pašto adresas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Asmens tapatybės kortelės ar paso numeris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Buvimo vietos duomenys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Interneto IP adresas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 err="1"/>
              <a:t>Telefonos</a:t>
            </a:r>
            <a:r>
              <a:rPr lang="lt-LT" sz="1800" dirty="0"/>
              <a:t> reklamos identifikatorius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Ligoninės ar gydytojo turimi duomenys</a:t>
            </a:r>
          </a:p>
        </p:txBody>
      </p:sp>
    </p:spTree>
    <p:extLst>
      <p:ext uri="{BB962C8B-B14F-4D97-AF65-F5344CB8AC3E}">
        <p14:creationId xmlns:p14="http://schemas.microsoft.com/office/powerpoint/2010/main" val="2570328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28307-67BD-D7D1-D046-9CCCD0D18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4DA1E2A5-C8AE-884C-3DC4-729BB2AD35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A9913BC6-6A37-44A0-BC64-4BC02D1A8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Specialiųjų kategorijų asmens duomenys</a:t>
            </a: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92714937-C9E5-898E-E78E-407C8CF06BD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Rasinė ir etninė kilmė, politinės pažiūros, religiniai įsitikinimai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Priklausymas profesinėms sąjungoms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Genetiniai duomenys, biometriniai duomenys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Su sveikata susiję duomenys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Duomenys apie lytinį gyvenimą ir lytinę orientaciją</a:t>
            </a:r>
          </a:p>
        </p:txBody>
      </p:sp>
    </p:spTree>
    <p:extLst>
      <p:ext uri="{BB962C8B-B14F-4D97-AF65-F5344CB8AC3E}">
        <p14:creationId xmlns:p14="http://schemas.microsoft.com/office/powerpoint/2010/main" val="397906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81D02-AFA9-2974-FCFC-4FC09323B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7EA8FF14-3A58-EFB5-E67A-260FCE14BF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743BA325-1DE3-1DFD-38C6-9CA9139C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600" dirty="0"/>
              <a:t>Duomenys, kurie nelaikomi asmens duomenimis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8B79B19D-B5CE-1778-B245-F16550BB29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Juridinio asmens kodas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Darbo elektroninis paštas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dirty="0"/>
              <a:t>Nuasmeninti duomenys</a:t>
            </a:r>
          </a:p>
        </p:txBody>
      </p:sp>
    </p:spTree>
    <p:extLst>
      <p:ext uri="{BB962C8B-B14F-4D97-AF65-F5344CB8AC3E}">
        <p14:creationId xmlns:p14="http://schemas.microsoft.com/office/powerpoint/2010/main" val="201374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175ED-D3FA-DCE6-7BD5-B4997286F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A9738-6E2C-8618-F156-24481C910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Autorių teisės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39665-ACC6-06AD-1744-A53A76E072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07525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D64E6-A502-89C4-FA4F-4EA589E1F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D79636C3-448A-FFDF-B6E6-48E26A4B2E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CBD48F17-F814-5C07-64D1-131BE27A9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Autorių teisės</a:t>
            </a: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4B866454-E4FA-AC10-5FFA-F5B044BBA9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 marL="0" indent="0">
              <a:buNone/>
            </a:pPr>
            <a:r>
              <a:rPr lang="lt-LT" sz="2400" b="1" dirty="0"/>
              <a:t>Autorių teisės </a:t>
            </a:r>
            <a:r>
              <a:rPr lang="lt-LT" sz="2400" dirty="0"/>
              <a:t>– tai </a:t>
            </a:r>
            <a:r>
              <a:rPr lang="lt-LT" sz="2400" b="1" i="1" dirty="0"/>
              <a:t>teisinė sistema</a:t>
            </a:r>
            <a:r>
              <a:rPr lang="lt-LT" sz="2400" dirty="0"/>
              <a:t>, suteikianti kūrėjams išimtines teises į jų sukurtus originalius kūrinius.</a:t>
            </a:r>
          </a:p>
          <a:p>
            <a:pPr marL="0" indent="0">
              <a:buNone/>
            </a:pPr>
            <a:r>
              <a:rPr lang="lt-LT" sz="2400" i="1" dirty="0"/>
              <a:t>Tai gali būti literatūra, muzika, dailė, filmai, programinė įranga ir kiti kūrybiniai darbai.</a:t>
            </a:r>
          </a:p>
          <a:p>
            <a:pPr marL="0" indent="0">
              <a:buNone/>
            </a:pPr>
            <a:r>
              <a:rPr lang="lt-LT" sz="2400" dirty="0"/>
              <a:t>Autorių teisės </a:t>
            </a:r>
            <a:r>
              <a:rPr lang="lt-LT" sz="2400" b="1" i="1" dirty="0"/>
              <a:t>saugo kūrėjus </a:t>
            </a:r>
            <a:r>
              <a:rPr lang="lt-LT" sz="2400" dirty="0"/>
              <a:t>nuo neteisėto jų darbo naudojimo ir užtikrina, kad jie gautų atlygį už savo kūrybą. </a:t>
            </a: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82115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08270-9F46-8234-049C-3181A64FD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0000CCB3-6DB7-2CC1-46C0-828C8804C4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888818CA-1295-5166-A475-B1C2B029C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Pagrindiniai autorių teisių aspektai</a:t>
            </a: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229BA77B-EA82-C4D4-99D1-D2568C41EB5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sz="2400" dirty="0"/>
              <a:t>Kūrėjo teisės – autorius turi teisę kontroliuoti savo kūrinio naudojimą, platinti jį, leisti kopijuoti ar keisti.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2400" dirty="0"/>
              <a:t>Apsauga – autorių teisės suteikiamos automatiškai nuo kūrinio sukūrimo momento ir galioja tam tikrą laiką (ES dažniausiai – 70 metų po autoriaus mirties).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2400" dirty="0"/>
              <a:t>Leidimai ir licencijos – autorius gali suteikti leidimą naudoti savo kūrinį per licencijas, pavyzdžiui, „Creative </a:t>
            </a:r>
            <a:r>
              <a:rPr lang="lt-LT" sz="2400" dirty="0" err="1"/>
              <a:t>Commons</a:t>
            </a:r>
            <a:r>
              <a:rPr lang="lt-LT" sz="2400" dirty="0"/>
              <a:t>“.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2400" dirty="0"/>
              <a:t>Išimtys – kai kuriais atvejais kūrinius galima naudoti be autoriaus leidimo, pavyzdžiui, citavimui ar mokymo tikslams.</a:t>
            </a:r>
            <a:r>
              <a:rPr lang="lt-LT" sz="2800" dirty="0"/>
              <a:t> </a:t>
            </a:r>
            <a:br>
              <a:rPr lang="lt-LT" sz="2400" dirty="0"/>
            </a:b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082495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C08F8-B9F9-9EBE-8A31-A59D9F0E1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DE4EE706-17E6-3492-592C-5B6973E5F2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4733C713-0AB1-F46E-B9C6-941D2BD72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200" b="0" dirty="0"/>
              <a:t>Autorių teises reglamentuoja </a:t>
            </a:r>
            <a:r>
              <a:rPr lang="lt-LT" sz="3200" dirty="0"/>
              <a:t>nacionaliniai </a:t>
            </a:r>
            <a:r>
              <a:rPr lang="lt-LT" sz="3200" b="0" dirty="0"/>
              <a:t>teisės aktai</a:t>
            </a:r>
            <a:r>
              <a:rPr lang="lt-LT" sz="3200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dirty="0"/>
            </a:br>
            <a:endParaRPr lang="lt-LT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16CD449B-7215-2AFC-80E5-7FACF0C38F7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 marL="0" indent="0">
              <a:buNone/>
            </a:pPr>
            <a:r>
              <a:rPr lang="lt-LT" dirty="0"/>
              <a:t>Lietuvoje galiojantys dokumentai: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Lietuvos Respublikos autorių teisių ir gretutinių teisių įstatymas – pagrindinis teisės aktas, nustatantis autorių ir gretutinių teisių apsaugą Lietuvoje.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Lietuvos Respublikos civilinis kodeksas – reguliuoja autorių teisių perdavimo ir sutarčių klausimus.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Baudžiamasis ir administracinių nusižengimų kodeksai – numato atsakomybę už autorių teisių pažeidimus.</a:t>
            </a:r>
            <a:r>
              <a:rPr lang="lt-LT" sz="2400" dirty="0"/>
              <a:t> </a:t>
            </a:r>
            <a:br>
              <a:rPr lang="lt-LT" sz="24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536433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42865-31BE-2A89-E47F-5044F7DFC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A6E735FB-0692-1326-B974-4E659774F8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6B90DFB9-70E6-44B9-2CB8-34A9613F3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fi-FI" sz="3600" b="0" dirty="0"/>
              <a:t>Autorių teises reglamentuoja tarptautiniai teisės aktai</a:t>
            </a:r>
            <a:r>
              <a:rPr lang="fi-FI" sz="2800" dirty="0"/>
              <a:t> </a:t>
            </a:r>
            <a:br>
              <a:rPr lang="fi-FI" sz="2800" dirty="0"/>
            </a:br>
            <a:br>
              <a:rPr lang="lt-LT" sz="3600" dirty="0"/>
            </a:br>
            <a:br>
              <a:rPr lang="lt-LT" sz="3600" dirty="0"/>
            </a:br>
            <a:br>
              <a:rPr lang="lt-LT" sz="3600" dirty="0"/>
            </a:br>
            <a:endParaRPr lang="lt-LT" sz="36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270AA799-2624-4B91-9EA1-D976BEDA01C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Bernu konvencija dėl literatūros ir meno kūrinių apsaugos – viena svarbiausių tarptautinių sutarčių dėl autorių teisių.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Pasaulinės intelektinės nuosavybės organizacijos (WIPO) sutartys – papildomos apsaugos priemonės, ypač susijusios su skaitmeniniu turiniu.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Europos Sąjungos direktyvos – pavyzdžiui, Direktyva dėl autorių teisių skaitmeninėje rinkoje (2019/790) reguliuoja autorių teisių taikymą internete. </a:t>
            </a:r>
            <a:br>
              <a:rPr lang="lt-LT" dirty="0"/>
            </a:br>
            <a:br>
              <a:rPr lang="lt-LT" sz="24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864201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0E223-8A39-E976-CF31-4BCE96FC6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4F38546F-B2D1-C70D-C908-A1A297304B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55EA4025-8C8D-5C12-6DF9-869CC3461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600" b="0" dirty="0"/>
              <a:t>Kūrėjo teisės pagal autorių teisės reglamentavimą</a:t>
            </a:r>
            <a:r>
              <a:rPr lang="lt-LT" sz="3200" dirty="0"/>
              <a:t> </a:t>
            </a: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69BEF65C-6A1E-7CAD-2EC2-D0A2927E441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Asmeninės </a:t>
            </a:r>
            <a:r>
              <a:rPr lang="lt-LT" b="1" dirty="0"/>
              <a:t>neturtinės teisės </a:t>
            </a:r>
            <a:r>
              <a:rPr lang="lt-LT" i="1" dirty="0"/>
              <a:t>(neperleidžiamos, visada priklauso autoriui)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Autorystės teisė – autorius turi teisę </a:t>
            </a:r>
            <a:r>
              <a:rPr lang="lt-LT" i="1" dirty="0"/>
              <a:t>būti pripažintas savo kūrinio autoriumi</a:t>
            </a:r>
            <a:r>
              <a:rPr lang="lt-LT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Vardo teisė – autorius gali </a:t>
            </a:r>
            <a:r>
              <a:rPr lang="lt-LT" i="1" dirty="0"/>
              <a:t>reikalauti, kad jo vardas būtų nurodytas naudojant </a:t>
            </a:r>
            <a:r>
              <a:rPr lang="lt-LT" dirty="0"/>
              <a:t>kūrinį (arba likti anonimiškas).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Kūrinio neliečiamumo teisė – </a:t>
            </a:r>
            <a:r>
              <a:rPr lang="lt-LT" i="1" dirty="0"/>
              <a:t>be autoriaus sutikimo negalima keisti, iškraipyti </a:t>
            </a:r>
            <a:r>
              <a:rPr lang="lt-LT" dirty="0"/>
              <a:t>ar kitaip pažeisti kūrinio vientisumo.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Teisė prieštarauti netinkamam kūrinio naudojimui – autorius </a:t>
            </a:r>
            <a:r>
              <a:rPr lang="lt-LT" i="1" dirty="0"/>
              <a:t>gali neleisti naudoti kūrinio </a:t>
            </a:r>
            <a:r>
              <a:rPr lang="lt-LT" dirty="0"/>
              <a:t>būdais, kurie gali pakenkti jo reputacijai </a:t>
            </a:r>
            <a:br>
              <a:rPr lang="lt-LT" dirty="0"/>
            </a:br>
            <a:br>
              <a:rPr lang="lt-LT" sz="24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9201693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DD49D-1FB8-D8F9-719F-95568D134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28FCAF0E-6902-F157-FB85-73B9DE5C95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D05BB231-7D79-95D4-DCF2-7078AFC3B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sz="3600" b="0" dirty="0"/>
              <a:t>Kūrėjo teisės pagal autorių teisės reglamentavimą</a:t>
            </a:r>
            <a:r>
              <a:rPr lang="lt-LT" sz="3200" dirty="0"/>
              <a:t> </a:t>
            </a: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747B90BC-7AB0-CC00-925A-96DA149FFC2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Turtinės </a:t>
            </a:r>
            <a:r>
              <a:rPr lang="lt-LT" dirty="0"/>
              <a:t>teisės (gali būti perleidžiamos ar licencijuojamos)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Atkūrimo teisė – autorius gali </a:t>
            </a:r>
            <a:r>
              <a:rPr lang="lt-LT" i="1" dirty="0"/>
              <a:t>leisti ar uždrausti savo kūrinio kopijavimą </a:t>
            </a:r>
            <a:r>
              <a:rPr lang="lt-LT" dirty="0"/>
              <a:t>bet kokia forma (pvz., spausdinimą, skaitmeninį atgaminimą).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Platinimo teisė – autorius </a:t>
            </a:r>
            <a:r>
              <a:rPr lang="lt-LT" i="1" dirty="0"/>
              <a:t>kontroliuoja kūrinio pardavimą, nuomą </a:t>
            </a:r>
            <a:r>
              <a:rPr lang="lt-LT" dirty="0"/>
              <a:t>ar kitaip platinimą.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Viešo atlikimo teisė – teisė </a:t>
            </a:r>
            <a:r>
              <a:rPr lang="lt-LT" i="1" dirty="0"/>
              <a:t>leisti arba drausti kūrinio viešą atlikimą </a:t>
            </a:r>
            <a:r>
              <a:rPr lang="lt-LT" dirty="0"/>
              <a:t>(pvz., koncerte, teatre, per radiją).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Viešo paskelbimo teisė – apima </a:t>
            </a:r>
            <a:r>
              <a:rPr lang="lt-LT" i="1" dirty="0"/>
              <a:t>kūrinio viešą rodymą</a:t>
            </a:r>
            <a:r>
              <a:rPr lang="lt-LT" dirty="0"/>
              <a:t>, perdavimą televizijos ar interneto platformose.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Perdirbimo teisė – autorius gali </a:t>
            </a:r>
            <a:r>
              <a:rPr lang="lt-LT" i="1" dirty="0"/>
              <a:t>leisti arba drausti kūrinio adaptavimą, vertimą, aranžuotes</a:t>
            </a:r>
            <a:r>
              <a:rPr lang="lt-LT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Turtinės teisės galioja tam tikrą laiką (Lietuvoje – </a:t>
            </a:r>
            <a:r>
              <a:rPr lang="lt-LT" b="1" i="1" dirty="0"/>
              <a:t>70 metų po autoriaus mirties)</a:t>
            </a:r>
            <a:r>
              <a:rPr lang="lt-LT" dirty="0"/>
              <a:t>, po to kūrinys tampa viešo naudojimo objektu </a:t>
            </a: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07909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0B77C9A1-1AFC-ECBB-C2E7-FE6A373F7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Vektorinė grafika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5C31F3E5-277B-FA48-BC55-B7206F75A0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622612"/>
            <a:ext cx="11159998" cy="5040581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Kas tai yra?</a:t>
            </a:r>
          </a:p>
          <a:p>
            <a:pPr marL="0" indent="0">
              <a:buNone/>
            </a:pPr>
            <a:r>
              <a:rPr lang="lt-LT" sz="1800" dirty="0"/>
              <a:t>Vektorinė grafika – tai kompiuterinės grafikos rūšis, kurioje figūros sudaromos iš </a:t>
            </a:r>
            <a:r>
              <a:rPr lang="lt-LT" sz="1800" b="1" dirty="0"/>
              <a:t>matematinių lygčių</a:t>
            </a:r>
            <a:r>
              <a:rPr lang="lt-LT" sz="1800" dirty="0"/>
              <a:t>, aprašančių linijas, formas ir spalvas. Paveikslas sudarytas iš vektorių – matematiškai aprašytų objektų (atkarpų, kreivių).</a:t>
            </a:r>
            <a:endParaRPr lang="lt-LT" sz="1800" b="1" dirty="0"/>
          </a:p>
          <a:p>
            <a:endParaRPr lang="lt-LT" b="1" dirty="0"/>
          </a:p>
          <a:p>
            <a:pPr marL="0" indent="0">
              <a:buNone/>
            </a:pPr>
            <a:r>
              <a:rPr lang="lt-LT" b="1" dirty="0"/>
              <a:t>PRIVALUMAI: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Didinant vaizdą neprarandama kokybė</a:t>
            </a:r>
            <a:r>
              <a:rPr lang="lt-LT" sz="1800" dirty="0"/>
              <a:t> – objektus galima transformuoti (didinti, mažinti, keisti formą) nepabloginant vaizdo kokybės.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Failų dydis yra palyginti nedidelis</a:t>
            </a:r>
            <a:r>
              <a:rPr lang="lt-LT" sz="1800" dirty="0"/>
              <a:t> – kadangi saugoma tik matematinė informacija apie objektus, o ne kiekvieno taško duomenys.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Objektai lengvai transformuojami</a:t>
            </a:r>
            <a:r>
              <a:rPr lang="lt-LT" sz="1800" dirty="0"/>
              <a:t> – galima lengvai keisti spalvas, formas, dydžius be kokybės praradimo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Nepriklausomumas nuo skiriamosios gebos</a:t>
            </a:r>
            <a:r>
              <a:rPr lang="lt-LT" sz="1800" dirty="0"/>
              <a:t> – vektorinės grafikos kokybė priklauso tik nuo išvedimo įrenginio (spausdintuvo, ekrano) parametrų, ne nuo paties failo.</a:t>
            </a:r>
          </a:p>
        </p:txBody>
      </p:sp>
    </p:spTree>
    <p:extLst>
      <p:ext uri="{BB962C8B-B14F-4D97-AF65-F5344CB8AC3E}">
        <p14:creationId xmlns:p14="http://schemas.microsoft.com/office/powerpoint/2010/main" val="2595155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EE44E-E598-D444-DF40-94CDCB1DA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B7CC47ED-328F-9ACE-342B-D5BFFD15AA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E65CDC1C-8AD3-366A-08C4-21330004D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Kaip kūrėjas gali apsaugoti savo teises?</a:t>
            </a:r>
            <a:r>
              <a:rPr lang="lt-LT" sz="3600" dirty="0"/>
              <a:t> </a:t>
            </a: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A5C5FD8B-BBA9-B216-B930-CE092C1259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Registruoti autorinį kūrinį (nors Lietuvoje autorių teisės galioja automatiškai, kai kuriose situacijose naudinga registracija).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Naudoti vandens ženklus, licencijas ar kitus apsaugos būdus.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Pasirašyti aiškias licencines sutartis, nurodant naudojimo sąlygas.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Stebėti internete savo kūrinio naudojimą ir, esant reikalui, kreiptis dėl pažeidimų. </a:t>
            </a: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6385148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BFC17-170E-B243-7DC3-E826F59EA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780633C8-DA28-5995-9081-2E6C0E740A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C2446BD4-3695-404B-ABA4-CCACFC958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Autorių teisių žymėjimas</a:t>
            </a:r>
            <a:r>
              <a:rPr lang="lt-LT" dirty="0"/>
              <a:t> </a:t>
            </a: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873134D5-01D7-E6C9-193A-966320F7EA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r>
              <a:rPr lang="lt-LT" b="1" dirty="0"/>
              <a:t>Pagrindiniai CC („Creative </a:t>
            </a:r>
            <a:r>
              <a:rPr lang="lt-LT" b="1" dirty="0" err="1"/>
              <a:t>Commons</a:t>
            </a:r>
            <a:r>
              <a:rPr lang="lt-LT" b="1" dirty="0"/>
              <a:t>“) licencijų tipai: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CC BY </a:t>
            </a:r>
            <a:r>
              <a:rPr lang="lt-LT" dirty="0"/>
              <a:t>– galima naudoti laisvai, jei nurodomas autorius.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CC BY-SA </a:t>
            </a:r>
            <a:r>
              <a:rPr lang="lt-LT" dirty="0"/>
              <a:t>– galima naudoti ir keisti, bet privaloma dalintis tokiomis pačiomis sąlygomis.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CC BY-NC </a:t>
            </a:r>
            <a:r>
              <a:rPr lang="lt-LT" dirty="0"/>
              <a:t>– galima naudoti tik nekomerciniais tikslais.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CC BY-ND </a:t>
            </a:r>
            <a:r>
              <a:rPr lang="lt-LT" dirty="0"/>
              <a:t>– galima naudoti, bet negalima keisti ar adaptuoti.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CC0 </a:t>
            </a:r>
            <a:r>
              <a:rPr lang="lt-LT" dirty="0"/>
              <a:t>– kūrinys laisvai prieinamas be jokių apribojimų (viešasis domenas). </a:t>
            </a:r>
          </a:p>
          <a:p>
            <a:pPr lvl="1"/>
            <a:r>
              <a:rPr lang="lt-LT" dirty="0"/>
              <a:t>kūrinys priklauso visiems, galima naudoti be apribojimų. </a:t>
            </a:r>
          </a:p>
          <a:p>
            <a:pPr lvl="1"/>
            <a:r>
              <a:rPr lang="lt-LT" dirty="0"/>
              <a:t>autorius savanoriškai atiduoda kūrinį į viešąją erdvę. </a:t>
            </a:r>
            <a:br>
              <a:rPr lang="lt-LT" dirty="0"/>
            </a:b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30750629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39FF1-DA25-1505-DF14-5EED5121E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89808-4E2C-0D6A-9CF3-DC693F820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E-paslaugos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6BF91-90BB-93C4-5C5A-95D9C67216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27171146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2AE37-F6A7-AC8B-3F70-A60D20F3E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45C9ECA7-780E-B61E-350E-F6488E131B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81698D18-A704-C4B4-C1BB-E55049E20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Elektroninė valdžia ir paslaugos</a:t>
            </a: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EEC73FF0-FFD5-4851-B53E-15EC148711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 marL="0" indent="0">
              <a:buNone/>
            </a:pPr>
            <a:r>
              <a:rPr lang="lt-LT" sz="2800" b="1" dirty="0"/>
              <a:t>Viešosios ir administracinės paslaugos </a:t>
            </a:r>
            <a:r>
              <a:rPr lang="lt-LT" sz="2800" dirty="0"/>
              <a:t>– tai valstybės ir savivaldybių teikiamos paslaugos, kurios skirtos visuomenei ar konkretiems piliečiams.</a:t>
            </a:r>
          </a:p>
          <a:p>
            <a:pPr marL="0" indent="0">
              <a:buNone/>
            </a:pPr>
            <a:r>
              <a:rPr lang="lt-LT" sz="2800" dirty="0"/>
              <a:t>Jos apima administracinius procesus, pvz., mokesčių deklaravimą, leidimų išdavimą, registravimą, socialinės paramos teikimą ir kt.</a:t>
            </a:r>
          </a:p>
          <a:p>
            <a:pPr marL="0" indent="0">
              <a:buNone/>
            </a:pPr>
            <a:r>
              <a:rPr lang="lt-LT" sz="2800" dirty="0"/>
              <a:t>Paskutiniu metu šios paslaugos vis daugiau perkeliamos į internetą, siekiant supaprastinti jų teikimą, padidinti prieinamumą ir sumažinti administravimo kaštus.</a:t>
            </a:r>
            <a:r>
              <a:rPr lang="lt-LT" sz="2400" dirty="0"/>
              <a:t> </a:t>
            </a:r>
            <a:br>
              <a:rPr lang="lt-LT" sz="18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9245150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2EA6C-D3FA-6F22-DF45-4E61EE623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EC918462-74A1-E57E-190D-254D0B235F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B63431BA-A8C7-E9C7-B74C-9896AAA43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E. Valdžios tikslai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F080CD9F-F4BC-D997-6D61-0E3F5747ED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r>
              <a:rPr lang="lt-LT" b="1" dirty="0"/>
              <a:t>Efektyvumo didinimas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Biurokratijos mažinimas </a:t>
            </a:r>
            <a:r>
              <a:rPr lang="lt-LT" i="1" dirty="0"/>
              <a:t>– automatizuojant procesus ir supaprastinant administracines procedūras, sumažinant darbo naštą tiek valdžios institucijoms, tiek piliečiams.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Išteklių taupymas </a:t>
            </a:r>
            <a:r>
              <a:rPr lang="lt-LT" i="1" dirty="0"/>
              <a:t>– sumažinamos veiklos sąnaudos (pvz., popierinių dokumentų, fizinių susitikimų poreikis).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Greitesnė paslaugų teikimo trukmė </a:t>
            </a:r>
            <a:r>
              <a:rPr lang="lt-LT" i="1" dirty="0"/>
              <a:t>– piliečiai ir verslai gauna paslaugas greičiau, nes nereikia laukti tradicinių administracinių procesų</a:t>
            </a:r>
            <a:r>
              <a:rPr lang="lt-LT" sz="2800" i="1" dirty="0"/>
              <a:t>.</a:t>
            </a:r>
            <a:br>
              <a:rPr lang="lt-LT" sz="2800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402336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FBB5F-25C7-A3CB-0979-021C6B559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B110533F-B9E4-6C05-3FAB-AE7F4B4789E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65BC9B02-3A49-23C2-DE09-6086C41A9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E. Valdžios tikslai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73C3A5CF-217D-3690-3C20-7A0C4D8947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+mj-lt"/>
              <a:buAutoNum type="arabicPeriod" startAt="2"/>
            </a:pPr>
            <a:r>
              <a:rPr lang="lt-LT" b="1" dirty="0"/>
              <a:t>Paslaugų prieinamumo gerinimas</a:t>
            </a:r>
            <a:r>
              <a:rPr lang="lt-LT" dirty="0"/>
              <a:t> </a:t>
            </a:r>
            <a:br>
              <a:rPr lang="lt-LT" dirty="0"/>
            </a:br>
            <a:r>
              <a:rPr lang="lt-LT" dirty="0"/>
              <a:t>užtikrinti, kad viešosios paslaugos būtų lengvai pasiekiamos visiems, nepriklausomai nuo vietos ar laiko.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Galimybė naudotis bet kuriuo metu </a:t>
            </a:r>
            <a:r>
              <a:rPr lang="lt-LT" i="1" dirty="0"/>
              <a:t>- e. valdžios sistemos veikia 24/7, todėl paslaugos teikiamos dėl nuo darbo laiko.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Teritorinių ribų panaikinimas </a:t>
            </a:r>
            <a:r>
              <a:rPr lang="lt-LT" i="1" dirty="0"/>
              <a:t>– gyventojai gali gauti paslaugas internetu, nereikia fiziškai lankytis valdžios įstaigose.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Daugiau galimybių pažeidžiamoms grupėms </a:t>
            </a:r>
            <a:r>
              <a:rPr lang="lt-LT" i="1" dirty="0"/>
              <a:t>-neįgaliesiems, atokiose vietovėse gyvenantiems žmonėms ir tiems, kurie turi ribotą prie tradicinių paslaugų.</a:t>
            </a:r>
            <a:r>
              <a:rPr lang="lt-LT" dirty="0"/>
              <a:t> </a:t>
            </a: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3032110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023D9-1DFF-3EC2-8035-F698FE743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F13B6A99-A773-2096-F8F9-B01EBD4B66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319828AD-0B02-3955-D73B-1AFFAAA57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E. Valdžios tikslai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2638B6AB-BFEB-4062-CBA2-05948272F4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+mj-lt"/>
              <a:buAutoNum type="arabicPeriod" startAt="3"/>
            </a:pPr>
            <a:r>
              <a:rPr lang="lt-LT" b="1" dirty="0"/>
              <a:t>Skaidrumo ir atsakomybės užtikrinimas</a:t>
            </a:r>
            <a:r>
              <a:rPr lang="lt-LT" dirty="0"/>
              <a:t> </a:t>
            </a:r>
            <a:br>
              <a:rPr lang="lt-LT" dirty="0"/>
            </a:br>
            <a:r>
              <a:rPr lang="lt-LT" dirty="0"/>
              <a:t>suteikti piliečiams gali sekti valdžios sprendimus ir didinti pasitikėjimą viešuoju sektoriumi. </a:t>
            </a:r>
            <a:br>
              <a:rPr lang="lt-LT" dirty="0"/>
            </a:b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Viešų procesų skaidrumas </a:t>
            </a:r>
            <a:r>
              <a:rPr lang="lt-LT" i="1" dirty="0"/>
              <a:t>– piliečiai gali stebėti, kaip valdžios sprendimai priimami ir kaip viešieji ištekliai.</a:t>
            </a:r>
            <a:r>
              <a:rPr lang="lt-LT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Korupcijos mažinimas </a:t>
            </a:r>
            <a:r>
              <a:rPr lang="lt-LT" i="1" dirty="0"/>
              <a:t>– daugiau automatizuotų ir viešų prieinamų procesų sumažinimo korupcijos galimybes.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Informacijos prieinamumas </a:t>
            </a:r>
            <a:r>
              <a:rPr lang="lt-LT" i="1" dirty="0"/>
              <a:t>– piliečiams ir verslui suteikiama galimybė greitai rasti informaciją apie valdžios veiklą.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39163749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73096-4E75-4744-5604-DEE497C8B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2B830301-AED1-18E2-2043-00DFB94D06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B023EFEE-16AB-3F28-5B53-E065488B4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E. Valdžios tikslai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D0AEC4F6-DB21-D25D-6B11-B3E579C723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+mj-lt"/>
              <a:buAutoNum type="arabicPeriod" startAt="4"/>
            </a:pPr>
            <a:r>
              <a:rPr lang="lt-LT" b="1" dirty="0"/>
              <a:t>Piliečių dalyvavimo skatinimas</a:t>
            </a:r>
            <a:r>
              <a:rPr lang="lt-LT" dirty="0"/>
              <a:t> </a:t>
            </a:r>
            <a:br>
              <a:rPr lang="lt-LT" dirty="0"/>
            </a:br>
            <a:r>
              <a:rPr lang="lt-LT" dirty="0"/>
              <a:t>skatinti piliečių dalyvavimą viešuosiuose sprendimuose ir demokratiniuose procesuose. </a:t>
            </a:r>
            <a:br>
              <a:rPr lang="lt-LT" dirty="0"/>
            </a:b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E. dalyvavimas demokratiniuose procesuose </a:t>
            </a:r>
            <a:r>
              <a:rPr lang="lt-LT" i="1" dirty="0"/>
              <a:t>– galimybė balsuoti internetu, dalyvauti apklausose, teikti pasiūlymus ir nuomonę.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Atviras dialogas su valdžia </a:t>
            </a:r>
            <a:r>
              <a:rPr lang="lt-LT" i="1" dirty="0"/>
              <a:t>– piliečiai gali naudoti platformą grįžtamajam ryšiui teikti ir siūlymam dėl viešosios politikos formavimo.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5144399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D6D0F-BAE0-285B-DB59-26B5EE07F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8B21ADDD-672E-D641-34CE-C5C1D028BFD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B2784F9E-718A-CD8D-0352-29E319211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b="0" dirty="0"/>
              <a:t>E. Valdžios tikslai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sz="3600" dirty="0"/>
            </a:br>
            <a:br>
              <a:rPr lang="lt-LT" sz="3200" dirty="0"/>
            </a:br>
            <a:br>
              <a:rPr lang="fi-FI" sz="2400" dirty="0"/>
            </a:br>
            <a:br>
              <a:rPr lang="lt-LT" sz="3200" dirty="0"/>
            </a:br>
            <a:br>
              <a:rPr lang="lt-LT" sz="3200" dirty="0"/>
            </a:br>
            <a:br>
              <a:rPr lang="lt-LT" sz="3200" dirty="0"/>
            </a:br>
            <a:endParaRPr lang="lt-LT" sz="3200" dirty="0"/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FEB94A63-664B-201D-B8CF-3AAC6AE882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719831"/>
            <a:ext cx="11159998" cy="4943362"/>
          </a:xfrm>
        </p:spPr>
        <p:txBody>
          <a:bodyPr/>
          <a:lstStyle/>
          <a:p>
            <a:pPr>
              <a:buFont typeface="+mj-lt"/>
              <a:buAutoNum type="arabicPeriod" startAt="5"/>
            </a:pPr>
            <a:r>
              <a:rPr lang="lt-LT" b="1" dirty="0"/>
              <a:t>Socialinės ir ekonominės inovacijos</a:t>
            </a:r>
            <a:r>
              <a:rPr lang="lt-LT" dirty="0"/>
              <a:t> </a:t>
            </a:r>
            <a:br>
              <a:rPr lang="lt-LT" dirty="0"/>
            </a:b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Skaitmeninės ekonomikos skatinimas </a:t>
            </a:r>
            <a:r>
              <a:rPr lang="lt-LT" i="1" dirty="0"/>
              <a:t>– e. valdžios sprendimai padeda verslui ir visuomenei pereiti prie skaitmeninių technologijų.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Naujų paslaugų kūrimas </a:t>
            </a:r>
            <a:r>
              <a:rPr lang="lt-LT" i="1" dirty="0"/>
              <a:t>– diegiamos naujoviškos paslaugos, kurios dar labiau supaprastina piliečių gyvenimą ir padeda adaptuotis prie šiuolaikinių poreikių.</a:t>
            </a:r>
            <a:r>
              <a:rPr lang="lt-LT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lt-LT" dirty="0"/>
          </a:p>
          <a:p>
            <a:pPr>
              <a:buFont typeface="+mj-lt"/>
              <a:buAutoNum type="arabicPeriod" startAt="6"/>
            </a:pPr>
            <a:r>
              <a:rPr lang="lt-LT" b="1" dirty="0"/>
              <a:t>Saugumo ir duomenų apsaugos užtikrinimas</a:t>
            </a:r>
            <a:endParaRPr lang="lt-LT" b="1" i="1" dirty="0"/>
          </a:p>
          <a:p>
            <a:pPr>
              <a:buFont typeface="Arial" panose="020B0604020202020204" pitchFamily="34" charset="0"/>
              <a:buChar char="•"/>
            </a:pPr>
            <a:r>
              <a:rPr lang="lt-LT" b="1" i="1" dirty="0"/>
              <a:t>Privatumo apsauga </a:t>
            </a:r>
            <a:r>
              <a:rPr lang="lt-LT" i="1" dirty="0"/>
              <a:t>– užtikrinama, kad piliečių duomenys būtų tvarkomi saugiai ir laikantis teisės aktų.</a:t>
            </a:r>
            <a:r>
              <a:rPr lang="lt-LT" dirty="0"/>
              <a:t> </a:t>
            </a:r>
            <a:br>
              <a:rPr lang="lt-LT" dirty="0"/>
            </a:br>
            <a:br>
              <a:rPr lang="lt-LT" dirty="0"/>
            </a:br>
            <a:br>
              <a:rPr lang="lt-LT" dirty="0"/>
            </a:br>
            <a:br>
              <a:rPr lang="lt-LT" dirty="0"/>
            </a:b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3283438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82FDF-184B-B7F7-423B-A50E3F2F4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230303-C7F8-A380-7F25-95C0B4D5EB2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425FC851-CCF2-13E5-5798-3FD4697EB1F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013012"/>
            <a:ext cx="11159998" cy="5650181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TRŪKUMAI: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Praktiškai neįmanoma perkelti (eksportuoti) iš vektorinės grafikos į rastrinę be kokybės praradimo</a:t>
            </a:r>
            <a:r>
              <a:rPr lang="lt-LT" sz="1800" dirty="0"/>
              <a:t> arba su dideliais sunkumais.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Sunku atvaizduoti smulkias vaizdo detales</a:t>
            </a:r>
            <a:r>
              <a:rPr lang="lt-LT" sz="1800" dirty="0"/>
              <a:t> – sudėtingi, realistiški vaizdai (pvz., nuotraukos) negali būti sukurti vektorine grafika.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Netinka fotografijoms</a:t>
            </a:r>
            <a:r>
              <a:rPr lang="lt-LT" sz="1800" dirty="0"/>
              <a:t> – fotografijos yra rastrinės grafikos objektai, jų neįmanoma sukurti vektoriais.</a:t>
            </a:r>
          </a:p>
          <a:p>
            <a:endParaRPr lang="lt-LT" sz="1800" dirty="0"/>
          </a:p>
          <a:p>
            <a:pPr marL="0" indent="0">
              <a:buNone/>
            </a:pPr>
            <a:r>
              <a:rPr lang="lt-LT" b="1" dirty="0"/>
              <a:t>KAIP KURIAMA:</a:t>
            </a:r>
          </a:p>
          <a:p>
            <a:pPr marL="0" indent="0">
              <a:buNone/>
            </a:pPr>
            <a:r>
              <a:rPr lang="lt-LT" sz="1800" dirty="0"/>
              <a:t>Vektorinė grafika kuriama naudojant </a:t>
            </a:r>
            <a:r>
              <a:rPr lang="lt-LT" sz="1800" b="1" dirty="0"/>
              <a:t>specialias vektorinės grafikos programas</a:t>
            </a:r>
            <a:r>
              <a:rPr lang="lt-LT" sz="1800" dirty="0"/>
              <a:t>:</a:t>
            </a:r>
          </a:p>
          <a:p>
            <a:pPr marL="0" indent="0">
              <a:buNone/>
            </a:pPr>
            <a:r>
              <a:rPr lang="lt-LT" sz="1800" b="1" dirty="0"/>
              <a:t>Populiariausios programos:</a:t>
            </a:r>
            <a:endParaRPr lang="lt-LT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Adobe </a:t>
            </a:r>
            <a:r>
              <a:rPr lang="lt-LT" sz="1800" b="1" dirty="0" err="1"/>
              <a:t>Illustrator</a:t>
            </a:r>
            <a:r>
              <a:rPr lang="lt-LT" sz="1800" dirty="0"/>
              <a:t> – profesionali pramonės standartas programa vektorinei grafikai kurti.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 err="1"/>
              <a:t>CorelDRAW</a:t>
            </a:r>
            <a:r>
              <a:rPr lang="lt-LT" sz="1800" dirty="0"/>
              <a:t> – kita populiari vektorinės grafikos kūrimo programa su plačiomis galimybėmis.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 err="1"/>
              <a:t>Inkscape</a:t>
            </a:r>
            <a:r>
              <a:rPr lang="lt-LT" sz="1800" dirty="0"/>
              <a:t> – nemokama vektorinės grafikos programa, plačiai naudojama mokyklose.</a:t>
            </a:r>
          </a:p>
          <a:p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3961155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39A72-3098-701C-9B19-0523D9504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242997A6-15A5-DA9D-1CB6-497E6912B2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0BE342A8-0C6C-0617-3A61-08BE2C40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Vektorinės grafikos failų plėtiniai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EA2993E7-57DD-1536-F5A7-04A2BD73AA7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622612"/>
            <a:ext cx="11159998" cy="5040581"/>
          </a:xfrm>
        </p:spPr>
        <p:txBody>
          <a:bodyPr/>
          <a:lstStyle/>
          <a:p>
            <a:r>
              <a:rPr lang="lt-LT" b="1" dirty="0"/>
              <a:t>.SVG</a:t>
            </a:r>
            <a:r>
              <a:rPr lang="lt-LT" dirty="0"/>
              <a:t> – interneto grafika</a:t>
            </a:r>
          </a:p>
          <a:p>
            <a:pPr lvl="1"/>
            <a:r>
              <a:rPr lang="lt-LT" dirty="0"/>
              <a:t>Žiniatinklių standartas</a:t>
            </a:r>
          </a:p>
          <a:p>
            <a:pPr lvl="1"/>
            <a:r>
              <a:rPr lang="lt-LT" dirty="0"/>
              <a:t>Animacija</a:t>
            </a:r>
          </a:p>
          <a:p>
            <a:r>
              <a:rPr lang="lt-LT" b="1" dirty="0"/>
              <a:t>.EPS</a:t>
            </a:r>
            <a:r>
              <a:rPr lang="lt-LT" dirty="0"/>
              <a:t> – spauda, profesinis dizainas</a:t>
            </a:r>
          </a:p>
          <a:p>
            <a:pPr lvl="1"/>
            <a:r>
              <a:rPr lang="lt-LT" dirty="0"/>
              <a:t>Universalus, spausdinimo standartas</a:t>
            </a:r>
          </a:p>
          <a:p>
            <a:r>
              <a:rPr lang="lt-LT" b="1" dirty="0"/>
              <a:t>.AI</a:t>
            </a:r>
            <a:r>
              <a:rPr lang="lt-LT" dirty="0"/>
              <a:t> – Adobe </a:t>
            </a:r>
            <a:r>
              <a:rPr lang="lt-LT" dirty="0" err="1"/>
              <a:t>Illustrator</a:t>
            </a:r>
            <a:endParaRPr lang="lt-LT" dirty="0"/>
          </a:p>
          <a:p>
            <a:pPr lvl="1"/>
            <a:r>
              <a:rPr lang="lt-LT" dirty="0"/>
              <a:t>Profesionalus dizainas</a:t>
            </a:r>
          </a:p>
          <a:p>
            <a:r>
              <a:rPr lang="lt-LT" b="1" dirty="0"/>
              <a:t>.CDR</a:t>
            </a:r>
            <a:r>
              <a:rPr lang="lt-LT" dirty="0"/>
              <a:t> – </a:t>
            </a:r>
            <a:r>
              <a:rPr lang="lt-LT" dirty="0" err="1"/>
              <a:t>CorelDRAW</a:t>
            </a:r>
            <a:endParaRPr lang="lt-LT" dirty="0"/>
          </a:p>
          <a:p>
            <a:pPr lvl="1"/>
            <a:r>
              <a:rPr lang="lt-LT" dirty="0"/>
              <a:t>Vektorinės iliustracijos</a:t>
            </a:r>
          </a:p>
          <a:p>
            <a:pPr lvl="1"/>
            <a:r>
              <a:rPr lang="lt-LT" dirty="0"/>
              <a:t>Profesionalus dizainas</a:t>
            </a:r>
          </a:p>
          <a:p>
            <a:r>
              <a:rPr lang="lt-LT" b="1" dirty="0"/>
              <a:t>.PDF</a:t>
            </a:r>
            <a:r>
              <a:rPr lang="lt-LT" dirty="0"/>
              <a:t> – universalus formatas</a:t>
            </a:r>
          </a:p>
          <a:p>
            <a:pPr lvl="1"/>
            <a:r>
              <a:rPr lang="lt-LT" dirty="0"/>
              <a:t>Gali būti vektorinis arba rastinis</a:t>
            </a:r>
          </a:p>
          <a:p>
            <a:pPr lvl="1"/>
            <a:r>
              <a:rPr lang="lt-LT" dirty="0"/>
              <a:t>Bet kurią sistemą palaikantis</a:t>
            </a:r>
          </a:p>
        </p:txBody>
      </p:sp>
    </p:spTree>
    <p:extLst>
      <p:ext uri="{BB962C8B-B14F-4D97-AF65-F5344CB8AC3E}">
        <p14:creationId xmlns:p14="http://schemas.microsoft.com/office/powerpoint/2010/main" val="4222060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B923E-A252-6404-6BC2-FE4D3CD04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B24177BD-B468-902A-A548-6BADD415BE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5A6AA747-9744-9DF0-AC16-65C034440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Taškinė grafika (rastrinė grafika)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99E156D3-8118-7A2D-37DC-B9408B463DD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622612"/>
            <a:ext cx="11159998" cy="5040581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Kas tai yra?</a:t>
            </a:r>
          </a:p>
          <a:p>
            <a:pPr marL="0" indent="0">
              <a:buNone/>
            </a:pPr>
            <a:r>
              <a:rPr lang="lt-LT" sz="1800" dirty="0"/>
              <a:t>Taškinė grafika – tai skaitmeninių vaizdų saugojimo būdas, kai paveikslai yra sudaryti iš mažų, spalvotų kvadratėlių, vadinamų </a:t>
            </a:r>
            <a:r>
              <a:rPr lang="lt-LT" sz="1800" b="1" dirty="0"/>
              <a:t>pikseliais. </a:t>
            </a:r>
            <a:r>
              <a:rPr lang="lt-LT" sz="1800" dirty="0"/>
              <a:t>Kiekvienas pikselis turi tam tikrą spalvą ir užima tam tikrą padėtį tinklelyje.  Vaizdas formuojamas užpildant šiuos pikselius spalvomis.</a:t>
            </a:r>
          </a:p>
          <a:p>
            <a:pPr marL="0" indent="0">
              <a:buNone/>
            </a:pPr>
            <a:endParaRPr lang="lt-LT" sz="1800" b="1" dirty="0"/>
          </a:p>
          <a:p>
            <a:pPr marL="0" indent="0">
              <a:buNone/>
            </a:pPr>
            <a:r>
              <a:rPr lang="lt-LT" b="1" dirty="0"/>
              <a:t>PRIVALUMAI: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Tikroviškumas ir detalumas:</a:t>
            </a:r>
            <a:r>
              <a:rPr lang="lt-LT" sz="1800" dirty="0"/>
              <a:t> Geriausiai tinka atvaizduoti sudėtingus ir tikroviškus vaizdus, tokius kaip nuotraukos ar piešiniai su daugybe detalių ir spalvų perėjimų.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Paprastas kodavimas:</a:t>
            </a:r>
            <a:r>
              <a:rPr lang="lt-LT" sz="1800" dirty="0"/>
              <a:t> Lengvas kodavimo būdas.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Automatinis įvedimas:</a:t>
            </a:r>
            <a:r>
              <a:rPr lang="lt-LT" sz="1800" dirty="0"/>
              <a:t> Galimybė automatizuotai įvesti realaus pasaulio vaizdus naudojant skaitmeninius fotoaparatus, skenerius ar kitus įrenginius.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800" b="1" dirty="0"/>
              <a:t>Platus spalvų spektras:</a:t>
            </a:r>
            <a:r>
              <a:rPr lang="lt-LT" sz="1800" dirty="0"/>
              <a:t> Gali atkurti milijonus spalvų.</a:t>
            </a:r>
          </a:p>
        </p:txBody>
      </p:sp>
    </p:spTree>
    <p:extLst>
      <p:ext uri="{BB962C8B-B14F-4D97-AF65-F5344CB8AC3E}">
        <p14:creationId xmlns:p14="http://schemas.microsoft.com/office/powerpoint/2010/main" val="1228299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34B7F-1F10-1A3C-7537-8F3D8CE00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244713C7-92A1-BCF4-E755-36D2743F30D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432BA5CC-3DB7-159D-9970-57DF34D22D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833718"/>
            <a:ext cx="11159998" cy="5650181"/>
          </a:xfrm>
        </p:spPr>
        <p:txBody>
          <a:bodyPr/>
          <a:lstStyle/>
          <a:p>
            <a:pPr marL="0" indent="0">
              <a:buNone/>
            </a:pPr>
            <a:r>
              <a:rPr lang="lt-LT" sz="1800" b="1" dirty="0"/>
              <a:t>TRŪKUMAI: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Kokybės praradimas keičiant dydį:</a:t>
            </a:r>
            <a:r>
              <a:rPr lang="lt-LT" sz="1600" dirty="0"/>
              <a:t> Didinant rastrinį vaizdą, pikseliai tampa vis labiau pastebimi ir praranda aiškumą. Keičiant dydį nukenčia paveikslėlio kokybė.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Dideli failų dydžiai:</a:t>
            </a:r>
            <a:r>
              <a:rPr lang="lt-LT" sz="1600" dirty="0"/>
              <a:t> Rastriniai failai paprastai yra didesni nei vektoriniai failai, ypač jei vaizdas yra didelės raiškos ir daug spalvų.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Priklausomybė nuo skiriamosios gebos:</a:t>
            </a:r>
            <a:r>
              <a:rPr lang="lt-LT" sz="1600" dirty="0"/>
              <a:t> Vaizdo kokybė tiesiogiai priklauso nuo jo skiriamosios gebos (pikselių skaičiaus), išreikštos DPI (taškai colyje) arba PPI (pikseliai colyje).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Sunkumas redaguoti atskirus elementus:</a:t>
            </a:r>
            <a:r>
              <a:rPr lang="lt-LT" sz="1600" dirty="0"/>
              <a:t> Sunku redaguoti atskirus vaizdo komponentus, nes jie nėra atskiri objektai, o tiesiog pikselių rinkinys.</a:t>
            </a:r>
          </a:p>
          <a:p>
            <a:pPr marL="0" indent="0">
              <a:buNone/>
            </a:pPr>
            <a:endParaRPr lang="lt-LT" sz="1800" b="1" dirty="0"/>
          </a:p>
          <a:p>
            <a:pPr marL="0" indent="0">
              <a:buNone/>
            </a:pPr>
            <a:r>
              <a:rPr lang="lt-LT" sz="1800" b="1" dirty="0"/>
              <a:t>KAIP KURIAMA:</a:t>
            </a:r>
          </a:p>
          <a:p>
            <a:pPr marL="0" indent="0">
              <a:buNone/>
            </a:pPr>
            <a:r>
              <a:rPr lang="lt-LT" sz="1800" dirty="0"/>
              <a:t>Taškinė grafika kuriama įvairiais būdais:</a:t>
            </a:r>
            <a:endParaRPr lang="lt-LT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Fotografavimas:</a:t>
            </a:r>
            <a:r>
              <a:rPr lang="lt-LT" sz="1600" dirty="0"/>
              <a:t> Naudojant skaitmeninius fotoaparatus.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Skanavimas:</a:t>
            </a:r>
            <a:r>
              <a:rPr lang="lt-LT" sz="1600" dirty="0"/>
              <a:t> Skaitmenizuojant popierinius dokumentus ar nuotraukas.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sz="1600" b="1" dirty="0"/>
              <a:t>Piešimas programomis:</a:t>
            </a:r>
            <a:r>
              <a:rPr lang="lt-LT" sz="1600" dirty="0"/>
              <a:t> Specialiomis rastrinės grafikos redagavimo programomis:</a:t>
            </a:r>
          </a:p>
          <a:p>
            <a:pPr lvl="1"/>
            <a:r>
              <a:rPr lang="lt-LT" sz="1600" b="1" dirty="0"/>
              <a:t>Adobe Photoshop</a:t>
            </a:r>
            <a:r>
              <a:rPr lang="lt-LT" sz="1600" dirty="0"/>
              <a:t> – profesionali programa nuotraukų redagavimui ir manipuliavimui.</a:t>
            </a:r>
          </a:p>
          <a:p>
            <a:pPr lvl="1"/>
            <a:r>
              <a:rPr lang="lt-LT" sz="1600" b="1" dirty="0"/>
              <a:t>GIMP</a:t>
            </a:r>
            <a:r>
              <a:rPr lang="lt-LT" sz="1600" dirty="0"/>
              <a:t> – nemokama alternatyva Photoshop.</a:t>
            </a:r>
          </a:p>
          <a:p>
            <a:pPr lvl="1"/>
            <a:r>
              <a:rPr lang="lt-LT" sz="1600" b="1" dirty="0" err="1"/>
              <a:t>Paint</a:t>
            </a:r>
            <a:r>
              <a:rPr lang="lt-LT" sz="1600" b="1" dirty="0"/>
              <a:t> (Microsoft </a:t>
            </a:r>
            <a:r>
              <a:rPr lang="lt-LT" sz="1600" b="1" dirty="0" err="1"/>
              <a:t>Paint</a:t>
            </a:r>
            <a:r>
              <a:rPr lang="lt-LT" sz="1600" b="1" dirty="0"/>
              <a:t>)</a:t>
            </a:r>
            <a:r>
              <a:rPr lang="lt-LT" sz="1600" dirty="0"/>
              <a:t> – paprasta, integruota Windows programa.</a:t>
            </a:r>
          </a:p>
          <a:p>
            <a:pPr lvl="1"/>
            <a:r>
              <a:rPr lang="lt-LT" sz="1600" dirty="0"/>
              <a:t>Kitos programos, skirtos skaitmeninei tapybai ir iliustracijoms kurti.</a:t>
            </a:r>
          </a:p>
          <a:p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70816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8150A-C1D3-171A-8FBB-A229F71EB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25DA388-EB6A-0DED-4621-9956B6B636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A0D32029-AC2D-8B8F-BBEE-79D79DF57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/>
              <a:t>Vektorinės grafikos failų plėtiniai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C09766D1-9409-4CEF-AD77-1C32066271D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622612"/>
            <a:ext cx="11159998" cy="5040581"/>
          </a:xfrm>
        </p:spPr>
        <p:txBody>
          <a:bodyPr/>
          <a:lstStyle/>
          <a:p>
            <a:r>
              <a:rPr lang="lt-LT" sz="1800" b="1" dirty="0"/>
              <a:t>.JPEG / .JPG</a:t>
            </a:r>
            <a:r>
              <a:rPr lang="lt-LT" sz="1800" dirty="0"/>
              <a:t> – dažniausias fotografijų formatas</a:t>
            </a:r>
          </a:p>
          <a:p>
            <a:pPr lvl="1"/>
            <a:r>
              <a:rPr lang="lt-LT" sz="1800" dirty="0"/>
              <a:t>Gera kompresija su nuostoliais</a:t>
            </a:r>
          </a:p>
          <a:p>
            <a:pPr lvl="1"/>
            <a:r>
              <a:rPr lang="lt-LT" sz="1800" dirty="0"/>
              <a:t>Internete, skaitmeninės kameros</a:t>
            </a:r>
          </a:p>
          <a:p>
            <a:r>
              <a:rPr lang="lt-LT" sz="1800" b="1" dirty="0"/>
              <a:t>.PNG</a:t>
            </a:r>
            <a:r>
              <a:rPr lang="lt-LT" sz="1800" dirty="0"/>
              <a:t> – logotipai, piktogramos</a:t>
            </a:r>
          </a:p>
          <a:p>
            <a:pPr lvl="1"/>
            <a:r>
              <a:rPr lang="lt-LT" sz="1800" dirty="0"/>
              <a:t>Be nuostolių kompresija</a:t>
            </a:r>
          </a:p>
          <a:p>
            <a:pPr lvl="1"/>
            <a:r>
              <a:rPr lang="lt-LT" sz="1800" dirty="0"/>
              <a:t>Skaidrumas</a:t>
            </a:r>
          </a:p>
          <a:p>
            <a:r>
              <a:rPr lang="lt-LT" sz="1800" b="1" dirty="0"/>
              <a:t>.GIF</a:t>
            </a:r>
            <a:r>
              <a:rPr lang="lt-LT" sz="1800" dirty="0"/>
              <a:t> – animuoti vaizdai</a:t>
            </a:r>
          </a:p>
          <a:p>
            <a:pPr lvl="1"/>
            <a:r>
              <a:rPr lang="lt-LT" sz="1800" dirty="0"/>
              <a:t>Maksimaliai 256 spalvos</a:t>
            </a:r>
          </a:p>
          <a:p>
            <a:pPr lvl="1"/>
            <a:r>
              <a:rPr lang="lt-LT" sz="1800" dirty="0"/>
              <a:t>Gali būti animuoti</a:t>
            </a:r>
          </a:p>
          <a:p>
            <a:r>
              <a:rPr lang="lt-LT" sz="1800" b="1" dirty="0"/>
              <a:t>.BMP</a:t>
            </a:r>
            <a:r>
              <a:rPr lang="lt-LT" sz="1800" dirty="0"/>
              <a:t> – Windows formatas</a:t>
            </a:r>
          </a:p>
          <a:p>
            <a:pPr lvl="1"/>
            <a:r>
              <a:rPr lang="lt-LT" sz="1800" dirty="0"/>
              <a:t>Be kompresijos arba minimalus</a:t>
            </a:r>
          </a:p>
          <a:p>
            <a:r>
              <a:rPr lang="lt-LT" sz="1800" b="1" dirty="0"/>
              <a:t>.TIFF / .TIF</a:t>
            </a:r>
            <a:r>
              <a:rPr lang="lt-LT" sz="1800" dirty="0"/>
              <a:t> – profesionali fotografija</a:t>
            </a:r>
          </a:p>
          <a:p>
            <a:pPr lvl="1"/>
            <a:r>
              <a:rPr lang="lt-LT" sz="1800" dirty="0"/>
              <a:t>Aukšta kokybė, spauda</a:t>
            </a:r>
          </a:p>
          <a:p>
            <a:pPr lvl="1"/>
            <a:r>
              <a:rPr lang="lt-LT" sz="1800" dirty="0"/>
              <a:t>Kompleksinis formatas</a:t>
            </a:r>
          </a:p>
          <a:p>
            <a:pPr lvl="1"/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183702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3B632-25AA-804C-6C22-F84B5B518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6D4EA7E2-C4A0-5C5F-C682-0B1C4F28F21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5" name="Pavadinimas 4">
            <a:extLst>
              <a:ext uri="{FF2B5EF4-FFF2-40B4-BE49-F238E27FC236}">
                <a16:creationId xmlns:a16="http://schemas.microsoft.com/office/drawing/2014/main" id="{B538242D-1094-7467-5109-8E894E5F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18" y="899875"/>
            <a:ext cx="11160000" cy="576262"/>
          </a:xfrm>
        </p:spPr>
        <p:txBody>
          <a:bodyPr/>
          <a:lstStyle/>
          <a:p>
            <a:r>
              <a:rPr lang="lt-LT" dirty="0" err="1"/>
              <a:t>Bezjė</a:t>
            </a:r>
            <a:r>
              <a:rPr lang="lt-LT" dirty="0"/>
              <a:t> kreivės vektorinėje grafikoje</a:t>
            </a:r>
          </a:p>
        </p:txBody>
      </p:sp>
      <p:sp>
        <p:nvSpPr>
          <p:cNvPr id="6" name="Teksto vietos rezervavimo ženklas 5">
            <a:extLst>
              <a:ext uri="{FF2B5EF4-FFF2-40B4-BE49-F238E27FC236}">
                <a16:creationId xmlns:a16="http://schemas.microsoft.com/office/drawing/2014/main" id="{5C3C2EEB-E0FA-F7C3-98B9-78368705571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1891553"/>
            <a:ext cx="11159998" cy="4771640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Kas tai yra?</a:t>
            </a:r>
          </a:p>
          <a:p>
            <a:pPr marL="0" indent="0">
              <a:buNone/>
            </a:pPr>
            <a:r>
              <a:rPr lang="lt-LT" sz="1800" dirty="0" err="1"/>
              <a:t>Bezjė</a:t>
            </a:r>
            <a:r>
              <a:rPr lang="lt-LT" sz="1800" dirty="0"/>
              <a:t> (</a:t>
            </a:r>
            <a:r>
              <a:rPr lang="lt-LT" sz="1800" dirty="0" err="1"/>
              <a:t>Bezier</a:t>
            </a:r>
            <a:r>
              <a:rPr lang="lt-LT" sz="1800" dirty="0"/>
              <a:t>) kreivės yra matematinis modelis, naudojamas vektorinėje grafikoje kurti sklandžius</a:t>
            </a:r>
          </a:p>
          <a:p>
            <a:pPr marL="0" indent="0">
              <a:buNone/>
            </a:pPr>
            <a:r>
              <a:rPr lang="lt-LT" sz="1800" dirty="0"/>
              <a:t>ir </a:t>
            </a:r>
            <a:r>
              <a:rPr lang="lt-LT" sz="1800" dirty="0" err="1"/>
              <a:t>lankstius</a:t>
            </a:r>
            <a:r>
              <a:rPr lang="lt-LT" sz="1800" dirty="0"/>
              <a:t> formų linijų segmentus. </a:t>
            </a:r>
            <a:r>
              <a:rPr lang="lt-LT" sz="1800" dirty="0" err="1"/>
              <a:t>Bezjė</a:t>
            </a:r>
            <a:r>
              <a:rPr lang="lt-LT" sz="1800" dirty="0"/>
              <a:t> kreivė yra apibrėžiama kontroliniais taškais, kuriuos</a:t>
            </a:r>
          </a:p>
          <a:p>
            <a:pPr marL="0" indent="0">
              <a:buNone/>
            </a:pPr>
            <a:r>
              <a:rPr lang="lt-LT" sz="1800" dirty="0"/>
              <a:t>galima judinti, ir šie taškai nusako kreivės formą. Pagrindiniai komponentai yra: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t-LT" sz="1800" dirty="0"/>
              <a:t>Pradiniai ir galutiniai taškai (angl. </a:t>
            </a:r>
            <a:r>
              <a:rPr lang="lt-LT" sz="1800" dirty="0" err="1"/>
              <a:t>anchors</a:t>
            </a:r>
            <a:r>
              <a:rPr lang="lt-LT" sz="1800" dirty="0"/>
              <a:t>): Tai yra kreivės pradžios ir pabaigos taškai. Jie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t-LT" sz="1800" dirty="0"/>
              <a:t>nusako kreivės pradžią ir kryptį.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t-LT" sz="1800" dirty="0"/>
              <a:t>Valdymo taškai (angl. </a:t>
            </a:r>
            <a:r>
              <a:rPr lang="lt-LT" sz="1800" dirty="0" err="1"/>
              <a:t>control</a:t>
            </a:r>
            <a:r>
              <a:rPr lang="lt-LT" sz="1800" dirty="0"/>
              <a:t> </a:t>
            </a:r>
            <a:r>
              <a:rPr lang="lt-LT" sz="1800" dirty="0" err="1"/>
              <a:t>points</a:t>
            </a:r>
            <a:r>
              <a:rPr lang="lt-LT" sz="1800" dirty="0"/>
              <a:t>): Tai yra taškai, kurie nėra tiesiogiai ant kreivės, bet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t-LT" sz="1800" dirty="0"/>
              <a:t>įtakoja jos formą. Jie valdo kreivės </a:t>
            </a:r>
            <a:r>
              <a:rPr lang="lt-LT" sz="1800" dirty="0" err="1"/>
              <a:t>lenkumą</a:t>
            </a:r>
            <a:r>
              <a:rPr lang="lt-LT" sz="1800" dirty="0"/>
              <a:t> ir kryptį.</a:t>
            </a:r>
            <a:endParaRPr lang="lt-LT" sz="1800" b="1" dirty="0"/>
          </a:p>
          <a:p>
            <a:pPr marL="0" indent="0">
              <a:buNone/>
            </a:pP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4248768073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14791</TotalTime>
  <Words>2982</Words>
  <Application>Microsoft Office PowerPoint</Application>
  <PresentationFormat>Widescreen</PresentationFormat>
  <Paragraphs>287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Aptos</vt:lpstr>
      <vt:lpstr>Arial</vt:lpstr>
      <vt:lpstr>Calibri</vt:lpstr>
      <vt:lpstr>Template_KTU_micromodules_2023</vt:lpstr>
      <vt:lpstr>Informatikos valstybinio brandos egzamino konsultacija (santrauka)</vt:lpstr>
      <vt:lpstr>Taškinė ir vektorinė grafika</vt:lpstr>
      <vt:lpstr>Vektorinė grafika</vt:lpstr>
      <vt:lpstr>PowerPoint Presentation</vt:lpstr>
      <vt:lpstr>Vektorinės grafikos failų plėtiniai</vt:lpstr>
      <vt:lpstr>Taškinė grafika (rastrinė grafika)</vt:lpstr>
      <vt:lpstr>PowerPoint Presentation</vt:lpstr>
      <vt:lpstr>Vektorinės grafikos failų plėtiniai</vt:lpstr>
      <vt:lpstr>Bezjė kreivės vektorinėje grafikoje</vt:lpstr>
      <vt:lpstr>RGB (Red, Green, Blue – Raudona, Žalia, Mėlyna)</vt:lpstr>
      <vt:lpstr>CMYK (Cyan, Magenta, Yellow, Key/Black – Žydra, Purpurinė, Geltona, Juoda)</vt:lpstr>
      <vt:lpstr>Animacija</vt:lpstr>
      <vt:lpstr>Kas yra animacija?</vt:lpstr>
      <vt:lpstr>Pagrindinės animacijos sąvokos</vt:lpstr>
      <vt:lpstr>Animacijos kūrybinis procesas</vt:lpstr>
      <vt:lpstr>Pagrindiniai animacijos principai</vt:lpstr>
      <vt:lpstr>Liekamasis veiksmas  </vt:lpstr>
      <vt:lpstr>Asmens duomenys</vt:lpstr>
      <vt:lpstr>Kas yra asmens duomenys?   </vt:lpstr>
      <vt:lpstr>Asmens duomenų pavyzdžiai  </vt:lpstr>
      <vt:lpstr>Specialiųjų kategorijų asmens duomenys  </vt:lpstr>
      <vt:lpstr>Duomenys, kurie nelaikomi asmens duomenimis</vt:lpstr>
      <vt:lpstr>Autorių teisės</vt:lpstr>
      <vt:lpstr>Autorių teisės  </vt:lpstr>
      <vt:lpstr>Pagrindiniai autorių teisių aspektai  </vt:lpstr>
      <vt:lpstr>Autorių teises reglamentuoja nacionaliniai teisės aktai    </vt:lpstr>
      <vt:lpstr>Autorių teises reglamentuoja tarptautiniai teisės aktai     </vt:lpstr>
      <vt:lpstr>Kūrėjo teisės pagal autorių teisės reglamentavimą      </vt:lpstr>
      <vt:lpstr>Kūrėjo teisės pagal autorių teisės reglamentavimą      </vt:lpstr>
      <vt:lpstr>Kaip kūrėjas gali apsaugoti savo teises?       </vt:lpstr>
      <vt:lpstr>Autorių teisių žymėjimas        </vt:lpstr>
      <vt:lpstr>E-paslaugos</vt:lpstr>
      <vt:lpstr>Elektroninė valdžia ir paslaugos       </vt:lpstr>
      <vt:lpstr>E. Valdžios tikslai         </vt:lpstr>
      <vt:lpstr>E. Valdžios tikslai         </vt:lpstr>
      <vt:lpstr>E. Valdžios tikslai         </vt:lpstr>
      <vt:lpstr>E. Valdžios tikslai         </vt:lpstr>
      <vt:lpstr>E. Valdžios tikslai      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150</cp:revision>
  <dcterms:created xsi:type="dcterms:W3CDTF">2023-05-28T21:09:02Z</dcterms:created>
  <dcterms:modified xsi:type="dcterms:W3CDTF">2026-04-29T05:43:34Z</dcterms:modified>
</cp:coreProperties>
</file>