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12"/>
  </p:notesMasterIdLst>
  <p:handoutMasterIdLst>
    <p:handoutMasterId r:id="rId13"/>
  </p:handoutMasterIdLst>
  <p:sldIdLst>
    <p:sldId id="322" r:id="rId2"/>
    <p:sldId id="274" r:id="rId3"/>
    <p:sldId id="276" r:id="rId4"/>
    <p:sldId id="290" r:id="rId5"/>
    <p:sldId id="324" r:id="rId6"/>
    <p:sldId id="291" r:id="rId7"/>
    <p:sldId id="292" r:id="rId8"/>
    <p:sldId id="293" r:id="rId9"/>
    <p:sldId id="296" r:id="rId10"/>
    <p:sldId id="32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0" autoAdjust="0"/>
    <p:restoredTop sz="95859" autoAdjust="0"/>
  </p:normalViewPr>
  <p:slideViewPr>
    <p:cSldViewPr snapToGrid="0" snapToObjects="1">
      <p:cViewPr varScale="1">
        <p:scale>
          <a:sx n="107" d="100"/>
          <a:sy n="107" d="100"/>
        </p:scale>
        <p:origin x="720" y="102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03/23/2026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2026-03-23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II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CSV failų paskirtis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2267862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5D0DA6-6A70-012A-D580-2B5B52252E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Stačiakampis 2">
            <a:extLst>
              <a:ext uri="{FF2B5EF4-FFF2-40B4-BE49-F238E27FC236}">
                <a16:creationId xmlns:a16="http://schemas.microsoft.com/office/drawing/2014/main" id="{2321B903-88B6-4662-9D7E-F01E7DF81E54}"/>
              </a:ext>
            </a:extLst>
          </p:cNvPr>
          <p:cNvSpPr/>
          <p:nvPr/>
        </p:nvSpPr>
        <p:spPr>
          <a:xfrm>
            <a:off x="1902442" y="1066704"/>
            <a:ext cx="9591995" cy="2118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lt-LT" b="1" dirty="0"/>
              <a:t>CSV</a:t>
            </a:r>
            <a:r>
              <a:rPr lang="lt-LT" dirty="0"/>
              <a:t> failai – tai paprasti tekstiniai failai, kuriuose duomenys saugomi </a:t>
            </a:r>
            <a:r>
              <a:rPr lang="lt-LT" b="1" dirty="0"/>
              <a:t>lentelės pavidalu</a:t>
            </a:r>
            <a:r>
              <a:rPr lang="lt-LT" dirty="0"/>
              <a:t>, t. y. </a:t>
            </a:r>
            <a:r>
              <a:rPr lang="lt-LT" b="1" dirty="0"/>
              <a:t>eilutėmis ir stulpeliais</a:t>
            </a:r>
            <a:r>
              <a:rPr lang="lt-LT" dirty="0"/>
              <a:t>. </a:t>
            </a:r>
          </a:p>
          <a:p>
            <a:pPr>
              <a:lnSpc>
                <a:spcPct val="150000"/>
              </a:lnSpc>
            </a:pPr>
            <a:r>
              <a:rPr lang="lt-LT" dirty="0"/>
              <a:t>Pavadinimas „CSV“ reiškia </a:t>
            </a:r>
            <a:r>
              <a:rPr lang="lt-LT" b="1" dirty="0"/>
              <a:t>Comma-Separated Values</a:t>
            </a:r>
            <a:r>
              <a:rPr lang="lt-LT" dirty="0"/>
              <a:t>, tai yra „kableliais atskirtos reikšmės“. Lietuvoje dažnai vietoj kablelių naudojami </a:t>
            </a:r>
            <a:r>
              <a:rPr lang="lt-LT" b="1" dirty="0"/>
              <a:t>kabliataškiai (;)</a:t>
            </a:r>
            <a:r>
              <a:rPr lang="lt-LT" dirty="0"/>
              <a:t>, ypač kai failai kuriami ar atidaromi „Excel“ programa.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D5B656C9-6624-4566-9228-6A4F2A332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49" y="2014634"/>
            <a:ext cx="1562318" cy="1810003"/>
          </a:xfrm>
          <a:prstGeom prst="rect">
            <a:avLst/>
          </a:prstGeom>
        </p:spPr>
      </p:pic>
      <p:sp>
        <p:nvSpPr>
          <p:cNvPr id="5" name="Stačiakampis 4">
            <a:extLst>
              <a:ext uri="{FF2B5EF4-FFF2-40B4-BE49-F238E27FC236}">
                <a16:creationId xmlns:a16="http://schemas.microsoft.com/office/drawing/2014/main" id="{0AF3BD2E-6921-4F53-A9E1-D447AB781E0C}"/>
              </a:ext>
            </a:extLst>
          </p:cNvPr>
          <p:cNvSpPr/>
          <p:nvPr/>
        </p:nvSpPr>
        <p:spPr>
          <a:xfrm>
            <a:off x="1859483" y="3797717"/>
            <a:ext cx="9714733" cy="225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b="1" dirty="0"/>
              <a:t>Kam naudojami CSV failai?</a:t>
            </a:r>
          </a:p>
          <a:p>
            <a:endParaRPr lang="lt-LT" b="1" dirty="0"/>
          </a:p>
          <a:p>
            <a:pPr>
              <a:lnSpc>
                <a:spcPct val="150000"/>
              </a:lnSpc>
            </a:pPr>
            <a:r>
              <a:rPr lang="lt-LT" dirty="0"/>
              <a:t>CSV failai labai patogūs duomenų saugojimui ir keitimui tarp skirtingų programų, pavyzdžiui: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dirty="0"/>
              <a:t>Norint perduoti duomenis tarp </a:t>
            </a:r>
            <a:r>
              <a:rPr lang="lt-LT" b="1" dirty="0"/>
              <a:t>„Excel“ ir programavimo kalbos</a:t>
            </a:r>
            <a:r>
              <a:rPr lang="lt-LT" dirty="0"/>
              <a:t> (pvz., </a:t>
            </a:r>
            <a:r>
              <a:rPr lang="lt-LT" dirty="0" err="1"/>
              <a:t>Python</a:t>
            </a:r>
            <a:r>
              <a:rPr lang="lt-LT" dirty="0"/>
              <a:t> ar C++).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dirty="0"/>
              <a:t>Saugojant lenteles iš duomenų bazių.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dirty="0"/>
              <a:t>Perduodant duomenis tarp skirtingų sistemų ar kompiuterių.</a:t>
            </a:r>
          </a:p>
        </p:txBody>
      </p:sp>
    </p:spTree>
    <p:extLst>
      <p:ext uri="{BB962C8B-B14F-4D97-AF65-F5344CB8AC3E}">
        <p14:creationId xmlns:p14="http://schemas.microsoft.com/office/powerpoint/2010/main" val="2830971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Stačiakampis 2">
            <a:extLst>
              <a:ext uri="{FF2B5EF4-FFF2-40B4-BE49-F238E27FC236}">
                <a16:creationId xmlns:a16="http://schemas.microsoft.com/office/drawing/2014/main" id="{EDC51F3B-C1CC-446C-97B9-0EE62BEEC8CF}"/>
              </a:ext>
            </a:extLst>
          </p:cNvPr>
          <p:cNvSpPr/>
          <p:nvPr/>
        </p:nvSpPr>
        <p:spPr>
          <a:xfrm>
            <a:off x="1814479" y="1309352"/>
            <a:ext cx="8041401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lt-LT" b="1" dirty="0"/>
              <a:t>Kodėl CSV naudingi?</a:t>
            </a:r>
          </a:p>
          <a:p>
            <a:pPr>
              <a:lnSpc>
                <a:spcPct val="150000"/>
              </a:lnSpc>
            </a:pPr>
            <a:endParaRPr lang="lt-LT" b="1" dirty="0"/>
          </a:p>
          <a:p>
            <a:pPr>
              <a:lnSpc>
                <a:spcPct val="150000"/>
              </a:lnSpc>
            </a:pPr>
            <a:r>
              <a:rPr lang="lt-LT" dirty="0"/>
              <a:t>Jie </a:t>
            </a:r>
            <a:r>
              <a:rPr lang="lt-LT" b="1" dirty="0"/>
              <a:t>lengvai skaitomi žmogui</a:t>
            </a:r>
            <a:r>
              <a:rPr lang="lt-LT" dirty="0"/>
              <a:t> – tai tiesiog tekstas.</a:t>
            </a:r>
          </a:p>
          <a:p>
            <a:pPr>
              <a:lnSpc>
                <a:spcPct val="150000"/>
              </a:lnSpc>
            </a:pPr>
            <a:r>
              <a:rPr lang="lt-LT" dirty="0"/>
              <a:t>Juos </a:t>
            </a:r>
            <a:r>
              <a:rPr lang="lt-LT" b="1" dirty="0"/>
              <a:t>lengva analizuoti su programomis</a:t>
            </a:r>
            <a:r>
              <a:rPr lang="lt-LT" dirty="0"/>
              <a:t>.</a:t>
            </a:r>
          </a:p>
          <a:p>
            <a:pPr>
              <a:lnSpc>
                <a:spcPct val="150000"/>
              </a:lnSpc>
            </a:pPr>
            <a:r>
              <a:rPr lang="lt-LT" dirty="0"/>
              <a:t>CSV failai </a:t>
            </a:r>
            <a:r>
              <a:rPr lang="lt-LT" b="1" dirty="0"/>
              <a:t>užima mažai vietos</a:t>
            </a:r>
            <a:r>
              <a:rPr lang="lt-LT" dirty="0"/>
              <a:t>.</a:t>
            </a:r>
          </a:p>
          <a:p>
            <a:pPr>
              <a:lnSpc>
                <a:spcPct val="150000"/>
              </a:lnSpc>
            </a:pPr>
            <a:r>
              <a:rPr lang="lt-LT" dirty="0"/>
              <a:t>Veikia beveik </a:t>
            </a:r>
            <a:r>
              <a:rPr lang="lt-LT" b="1" dirty="0"/>
              <a:t>visose operacinėse sistemose</a:t>
            </a:r>
            <a:r>
              <a:rPr lang="lt-LT" dirty="0"/>
              <a:t> ir programose.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A2E5FD84-F2FB-416C-8F7A-AF5725E2D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60" y="1947627"/>
            <a:ext cx="1114581" cy="12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82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Skaitymas iš CSV failų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733159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6" name="Paveikslėlis 5">
            <a:extLst>
              <a:ext uri="{FF2B5EF4-FFF2-40B4-BE49-F238E27FC236}">
                <a16:creationId xmlns:a16="http://schemas.microsoft.com/office/drawing/2014/main" id="{C641D341-7916-4C3B-82A7-E9948A9FB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361" y="1066697"/>
            <a:ext cx="6444431" cy="5155545"/>
          </a:xfrm>
          <a:prstGeom prst="rect">
            <a:avLst/>
          </a:prstGeom>
        </p:spPr>
      </p:pic>
      <p:pic>
        <p:nvPicPr>
          <p:cNvPr id="9" name="Picture 2" descr="Clipboard with check marks - Free education icons">
            <a:extLst>
              <a:ext uri="{FF2B5EF4-FFF2-40B4-BE49-F238E27FC236}">
                <a16:creationId xmlns:a16="http://schemas.microsoft.com/office/drawing/2014/main" id="{963DA6A8-52F0-4786-84BB-A5AE356AE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8" y="1020289"/>
            <a:ext cx="1393591" cy="139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C55257-2039-46D5-9B81-4ED512B7FF49}"/>
              </a:ext>
            </a:extLst>
          </p:cNvPr>
          <p:cNvSpPr txBox="1"/>
          <p:nvPr/>
        </p:nvSpPr>
        <p:spPr>
          <a:xfrm>
            <a:off x="1065239" y="248935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b="1" dirty="0"/>
              <a:t>7.0</a:t>
            </a:r>
          </a:p>
        </p:txBody>
      </p:sp>
    </p:spTree>
    <p:extLst>
      <p:ext uri="{BB962C8B-B14F-4D97-AF65-F5344CB8AC3E}">
        <p14:creationId xmlns:p14="http://schemas.microsoft.com/office/powerpoint/2010/main" val="542158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icture 2" descr="Clipboard with check marks - Free education icons">
            <a:extLst>
              <a:ext uri="{FF2B5EF4-FFF2-40B4-BE49-F238E27FC236}">
                <a16:creationId xmlns:a16="http://schemas.microsoft.com/office/drawing/2014/main" id="{8D7C5BA5-F1B7-46D2-A2A3-38A0CFAFA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8" y="1020289"/>
            <a:ext cx="1393591" cy="139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CEB2E5-85C9-4527-9FED-B179CDDB58FF}"/>
              </a:ext>
            </a:extLst>
          </p:cNvPr>
          <p:cNvSpPr txBox="1"/>
          <p:nvPr/>
        </p:nvSpPr>
        <p:spPr>
          <a:xfrm>
            <a:off x="1065239" y="2496605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b="1" dirty="0"/>
              <a:t>7.1</a:t>
            </a:r>
          </a:p>
        </p:txBody>
      </p:sp>
      <p:pic>
        <p:nvPicPr>
          <p:cNvPr id="6" name="Paveikslėlis 5">
            <a:extLst>
              <a:ext uri="{FF2B5EF4-FFF2-40B4-BE49-F238E27FC236}">
                <a16:creationId xmlns:a16="http://schemas.microsoft.com/office/drawing/2014/main" id="{650B68B5-F6BB-4C38-BB4E-ABA69858F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537" y="1020289"/>
            <a:ext cx="8097380" cy="511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714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5" name="Picture 2" descr="Clipboard with check marks - Free education icons">
            <a:extLst>
              <a:ext uri="{FF2B5EF4-FFF2-40B4-BE49-F238E27FC236}">
                <a16:creationId xmlns:a16="http://schemas.microsoft.com/office/drawing/2014/main" id="{BB9FDEFE-3D92-4343-BC7A-1159EFE3B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8" y="1020289"/>
            <a:ext cx="1393591" cy="139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1AA31E-F48E-4708-A970-79F0A9819804}"/>
              </a:ext>
            </a:extLst>
          </p:cNvPr>
          <p:cNvSpPr txBox="1"/>
          <p:nvPr/>
        </p:nvSpPr>
        <p:spPr>
          <a:xfrm>
            <a:off x="1065239" y="2496605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b="1" dirty="0"/>
              <a:t>7.3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0DD2D931-0032-4B5C-ADB7-05056BD14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949" y="1123056"/>
            <a:ext cx="8916973" cy="520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66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7C0719A-BFC7-4016-AA99-69E3A85D1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097" y="1216112"/>
            <a:ext cx="6514325" cy="5322767"/>
          </a:xfrm>
          <a:prstGeom prst="rect">
            <a:avLst/>
          </a:prstGeom>
        </p:spPr>
      </p:pic>
      <p:pic>
        <p:nvPicPr>
          <p:cNvPr id="4" name="Picture 2" descr="Clipboard with check marks - Free education icons">
            <a:extLst>
              <a:ext uri="{FF2B5EF4-FFF2-40B4-BE49-F238E27FC236}">
                <a16:creationId xmlns:a16="http://schemas.microsoft.com/office/drawing/2014/main" id="{2B676FFC-57C9-4434-B967-DA001434A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8" y="1020289"/>
            <a:ext cx="1393591" cy="139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75397E-B41E-48F4-ADDC-F6D0B232D18B}"/>
              </a:ext>
            </a:extLst>
          </p:cNvPr>
          <p:cNvSpPr txBox="1"/>
          <p:nvPr/>
        </p:nvSpPr>
        <p:spPr>
          <a:xfrm>
            <a:off x="1065239" y="2496605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b="1" dirty="0"/>
              <a:t>7.4</a:t>
            </a:r>
          </a:p>
        </p:txBody>
      </p:sp>
    </p:spTree>
    <p:extLst>
      <p:ext uri="{BB962C8B-B14F-4D97-AF65-F5344CB8AC3E}">
        <p14:creationId xmlns:p14="http://schemas.microsoft.com/office/powerpoint/2010/main" val="326560603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13961</TotalTime>
  <Words>227</Words>
  <Application>Microsoft Office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Arial</vt:lpstr>
      <vt:lpstr>Calibri</vt:lpstr>
      <vt:lpstr>Template_KTU_micromodules_2023</vt:lpstr>
      <vt:lpstr>Informatikos valstybinio brandos egzamino konsultacija</vt:lpstr>
      <vt:lpstr>CSV failų paskirtis</vt:lpstr>
      <vt:lpstr>PowerPoint Presentation</vt:lpstr>
      <vt:lpstr>PowerPoint Presentation</vt:lpstr>
      <vt:lpstr>Skaitymas iš CSV failų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RAMŪNAS LIUOKAITIS</cp:lastModifiedBy>
  <cp:revision>114</cp:revision>
  <dcterms:created xsi:type="dcterms:W3CDTF">2023-05-28T21:09:02Z</dcterms:created>
  <dcterms:modified xsi:type="dcterms:W3CDTF">2026-03-23T11:47:23Z</dcterms:modified>
</cp:coreProperties>
</file>